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72" r:id="rId5"/>
    <p:sldId id="258" r:id="rId6"/>
    <p:sldId id="273" r:id="rId7"/>
    <p:sldId id="259" r:id="rId8"/>
    <p:sldId id="274" r:id="rId9"/>
    <p:sldId id="260" r:id="rId10"/>
    <p:sldId id="275" r:id="rId11"/>
    <p:sldId id="261" r:id="rId12"/>
    <p:sldId id="276" r:id="rId13"/>
    <p:sldId id="262" r:id="rId14"/>
    <p:sldId id="277" r:id="rId15"/>
    <p:sldId id="263" r:id="rId16"/>
    <p:sldId id="278" r:id="rId17"/>
    <p:sldId id="264" r:id="rId18"/>
    <p:sldId id="279" r:id="rId19"/>
    <p:sldId id="265" r:id="rId20"/>
    <p:sldId id="280" r:id="rId21"/>
    <p:sldId id="266" r:id="rId22"/>
    <p:sldId id="281" r:id="rId23"/>
    <p:sldId id="267" r:id="rId24"/>
    <p:sldId id="282" r:id="rId25"/>
    <p:sldId id="268" r:id="rId26"/>
    <p:sldId id="283" r:id="rId27"/>
    <p:sldId id="269" r:id="rId28"/>
    <p:sldId id="270" r:id="rId2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C39-5CEA-421E-AD74-F078B32D7B3A}" type="datetimeFigureOut">
              <a:rPr lang="es-MX" smtClean="0"/>
              <a:t>12/02/2018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343B-858B-470C-988A-5DE7B2C5E3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52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C39-5CEA-421E-AD74-F078B32D7B3A}" type="datetimeFigureOut">
              <a:rPr lang="es-MX" smtClean="0"/>
              <a:t>12/02/2018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343B-858B-470C-988A-5DE7B2C5E3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953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C39-5CEA-421E-AD74-F078B32D7B3A}" type="datetimeFigureOut">
              <a:rPr lang="es-MX" smtClean="0"/>
              <a:t>12/02/2018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343B-858B-470C-988A-5DE7B2C5E3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52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C39-5CEA-421E-AD74-F078B32D7B3A}" type="datetimeFigureOut">
              <a:rPr lang="es-MX" smtClean="0"/>
              <a:t>12/02/2018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343B-858B-470C-988A-5DE7B2C5E3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220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C39-5CEA-421E-AD74-F078B32D7B3A}" type="datetimeFigureOut">
              <a:rPr lang="es-MX" smtClean="0"/>
              <a:t>12/02/2018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343B-858B-470C-988A-5DE7B2C5E3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53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C39-5CEA-421E-AD74-F078B32D7B3A}" type="datetimeFigureOut">
              <a:rPr lang="es-MX" smtClean="0"/>
              <a:t>12/02/2018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343B-858B-470C-988A-5DE7B2C5E3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598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C39-5CEA-421E-AD74-F078B32D7B3A}" type="datetimeFigureOut">
              <a:rPr lang="es-MX" smtClean="0"/>
              <a:t>12/02/2018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343B-858B-470C-988A-5DE7B2C5E3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498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C39-5CEA-421E-AD74-F078B32D7B3A}" type="datetimeFigureOut">
              <a:rPr lang="es-MX" smtClean="0"/>
              <a:t>12/02/2018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343B-858B-470C-988A-5DE7B2C5E3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376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C39-5CEA-421E-AD74-F078B32D7B3A}" type="datetimeFigureOut">
              <a:rPr lang="es-MX" smtClean="0"/>
              <a:t>12/02/2018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343B-858B-470C-988A-5DE7B2C5E3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48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C39-5CEA-421E-AD74-F078B32D7B3A}" type="datetimeFigureOut">
              <a:rPr lang="es-MX" smtClean="0"/>
              <a:t>12/02/2018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343B-858B-470C-988A-5DE7B2C5E3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471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C39-5CEA-421E-AD74-F078B32D7B3A}" type="datetimeFigureOut">
              <a:rPr lang="es-MX" smtClean="0"/>
              <a:t>12/02/2018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343B-858B-470C-988A-5DE7B2C5E3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777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03C39-5CEA-421E-AD74-F078B32D7B3A}" type="datetimeFigureOut">
              <a:rPr lang="es-MX" smtClean="0"/>
              <a:t>12/02/2018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2343B-858B-470C-988A-5DE7B2C5E3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394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62446" y="1714500"/>
            <a:ext cx="7429500" cy="3179618"/>
          </a:xfrm>
          <a:prstGeom prst="rect">
            <a:avLst/>
          </a:prstGeom>
          <a:solidFill>
            <a:srgbClr val="001236"/>
          </a:solidFill>
        </p:spPr>
        <p:txBody>
          <a:bodyPr wrap="square" lIns="0" tIns="0" rIns="0" bIns="0" rtlCol="0"/>
          <a:lstStyle>
            <a:defPPr>
              <a:defRPr lang="es-MX"/>
            </a:defPPr>
            <a:lvl1pPr algn="ctr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US" altLang="zh-CN" dirty="0"/>
          </a:p>
          <a:p>
            <a:r>
              <a:rPr lang="en-US" altLang="zh-CN" dirty="0" smtClean="0"/>
              <a:t>ORGANISMO GARANTE DEL DERECHO DE ACCESO </a:t>
            </a:r>
            <a:r>
              <a:rPr lang="en-US" altLang="zh-CN" dirty="0"/>
              <a:t>A LA INFORMACIÓN</a:t>
            </a:r>
          </a:p>
          <a:p>
            <a:r>
              <a:rPr lang="en-US" altLang="zh-CN" dirty="0" smtClean="0"/>
              <a:t> </a:t>
            </a:r>
            <a:r>
              <a:rPr lang="en-US" altLang="zh-CN" dirty="0"/>
              <a:t>Y</a:t>
            </a:r>
          </a:p>
          <a:p>
            <a:r>
              <a:rPr lang="en-US" altLang="zh-CN" dirty="0" smtClean="0"/>
              <a:t>PROTECCIÓN </a:t>
            </a:r>
            <a:r>
              <a:rPr lang="en-US" altLang="zh-CN" dirty="0"/>
              <a:t>DE DATOS PERSONALES</a:t>
            </a:r>
          </a:p>
        </p:txBody>
      </p:sp>
    </p:spTree>
    <p:extLst>
      <p:ext uri="{BB962C8B-B14F-4D97-AF65-F5344CB8AC3E}">
        <p14:creationId xmlns:p14="http://schemas.microsoft.com/office/powerpoint/2010/main" val="401266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40583" y="1309779"/>
            <a:ext cx="7063089" cy="1319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 smtClean="0">
                <a:latin typeface="Arial Black" panose="020B0A04020102020204" pitchFamily="34" charset="0"/>
              </a:rPr>
              <a:t>¿Cuáles son nuestras actividades principales?</a:t>
            </a:r>
            <a:endParaRPr lang="es-MX" sz="40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97" y="3002971"/>
            <a:ext cx="5030877" cy="291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7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7131" y="1382514"/>
            <a:ext cx="7696935" cy="8930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Arial Black" panose="020B0A04020102020204" pitchFamily="34" charset="0"/>
              </a:rPr>
              <a:t>¿</a:t>
            </a:r>
            <a:r>
              <a:rPr lang="es-MX" b="1" dirty="0" err="1">
                <a:latin typeface="Arial Black" panose="020B0A04020102020204" pitchFamily="34" charset="0"/>
              </a:rPr>
              <a:t>Tlenoh</a:t>
            </a:r>
            <a:r>
              <a:rPr lang="es-MX" b="1" dirty="0">
                <a:latin typeface="Arial Black" panose="020B0A04020102020204" pitchFamily="34" charset="0"/>
              </a:rPr>
              <a:t> </a:t>
            </a:r>
            <a:r>
              <a:rPr lang="es-MX" b="1" dirty="0" err="1">
                <a:latin typeface="Arial Black" panose="020B0A04020102020204" pitchFamily="34" charset="0"/>
              </a:rPr>
              <a:t>tiquitl</a:t>
            </a:r>
            <a:r>
              <a:rPr lang="es-MX" b="1" dirty="0">
                <a:latin typeface="Arial Black" panose="020B0A04020102020204" pitchFamily="34" charset="0"/>
              </a:rPr>
              <a:t> </a:t>
            </a:r>
            <a:r>
              <a:rPr lang="es-MX" b="1" dirty="0" err="1">
                <a:latin typeface="Arial Black" panose="020B0A04020102020204" pitchFamily="34" charset="0"/>
              </a:rPr>
              <a:t>itchiuah</a:t>
            </a:r>
            <a:r>
              <a:rPr lang="es-MX" b="1" dirty="0"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94" y="2506593"/>
            <a:ext cx="6893303" cy="39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9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7516" y="345252"/>
            <a:ext cx="5257629" cy="830997"/>
          </a:xfrm>
          <a:prstGeom prst="rect">
            <a:avLst/>
          </a:prstGeom>
          <a:solidFill>
            <a:srgbClr val="060856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SOLICITUDES DE </a:t>
            </a:r>
            <a:r>
              <a:rPr lang="es-MX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ACCESO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 </a:t>
            </a:r>
            <a:r>
              <a:rPr lang="es-MX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LA INFORMACIÓN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  <a:cs typeface="Arial"/>
            </a:endParaRPr>
          </a:p>
        </p:txBody>
      </p:sp>
      <p:pic>
        <p:nvPicPr>
          <p:cNvPr id="5" name="Picture 2" descr="Image result for solicitud de acceso a la información pú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47" y="1884067"/>
            <a:ext cx="6028249" cy="358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49336" y="4470290"/>
            <a:ext cx="2135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UNIDADES DE TRANSPARENCIA</a:t>
            </a:r>
            <a:endParaRPr lang="es-MX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2959105" y="6175690"/>
            <a:ext cx="5168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MANIFIESTA SUS PREGUNTAS E INQUIETUDES</a:t>
            </a:r>
            <a:endParaRPr lang="es-MX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7418160" y="2515492"/>
            <a:ext cx="1846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RESPONDE</a:t>
            </a:r>
            <a:endParaRPr lang="es-MX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70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988347" y="114300"/>
            <a:ext cx="5155653" cy="866858"/>
          </a:xfrm>
          <a:prstGeom prst="rect">
            <a:avLst/>
          </a:prstGeom>
          <a:solidFill>
            <a:srgbClr val="001236"/>
          </a:solidFill>
        </p:spPr>
        <p:txBody>
          <a:bodyPr wrap="square" lIns="0" tIns="0" rIns="0" bIns="0" rtlCol="0"/>
          <a:lstStyle>
            <a:defPPr>
              <a:defRPr lang="es-MX"/>
            </a:defPPr>
            <a:lvl1pPr algn="ctr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MX" sz="2000" dirty="0"/>
              <a:t>QUENIH ITCONTLAHTLANIS TLEN ITCONNIQUI ITCONMATIS</a:t>
            </a:r>
            <a:endParaRPr lang="en-US" sz="2000" dirty="0"/>
          </a:p>
        </p:txBody>
      </p:sp>
      <p:pic>
        <p:nvPicPr>
          <p:cNvPr id="3" name="Picture 2" descr="Image result for solicitud de acceso a la información pú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56" y="1790972"/>
            <a:ext cx="6028249" cy="358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/>
          <p:nvPr/>
        </p:nvSpPr>
        <p:spPr>
          <a:xfrm>
            <a:off x="6288092" y="3739239"/>
            <a:ext cx="309302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700" b="1" dirty="0">
                <a:solidFill>
                  <a:srgbClr val="C00000"/>
                </a:solidFill>
                <a:latin typeface="Arial Black" panose="020B0A04020102020204" pitchFamily="34" charset="0"/>
              </a:rPr>
              <a:t>CAMPA CATQUI IN INFORMACION YEC CHIPAUAC</a:t>
            </a:r>
          </a:p>
        </p:txBody>
      </p:sp>
      <p:sp>
        <p:nvSpPr>
          <p:cNvPr id="5" name="Rectangle 7"/>
          <p:cNvSpPr/>
          <p:nvPr/>
        </p:nvSpPr>
        <p:spPr>
          <a:xfrm>
            <a:off x="1951184" y="5737454"/>
            <a:ext cx="65764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700" b="1" dirty="0">
                <a:solidFill>
                  <a:srgbClr val="C00000"/>
                </a:solidFill>
                <a:latin typeface="Arial Black" panose="020B0A04020102020204" pitchFamily="34" charset="0"/>
              </a:rPr>
              <a:t>IN TOCNIUAN  ICTLATLAHTLANIH NOSO ICPIAH TLAHTLANILIS.</a:t>
            </a:r>
          </a:p>
        </p:txBody>
      </p:sp>
      <p:sp>
        <p:nvSpPr>
          <p:cNvPr id="6" name="Rectangle 9"/>
          <p:cNvSpPr/>
          <p:nvPr/>
        </p:nvSpPr>
        <p:spPr>
          <a:xfrm>
            <a:off x="7242469" y="2187504"/>
            <a:ext cx="21386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700" b="1" dirty="0">
                <a:solidFill>
                  <a:srgbClr val="C00000"/>
                </a:solidFill>
                <a:latin typeface="Arial Black" panose="020B0A04020102020204" pitchFamily="34" charset="0"/>
              </a:rPr>
              <a:t>RESPONDE</a:t>
            </a:r>
          </a:p>
          <a:p>
            <a:pPr algn="ctr"/>
            <a:r>
              <a:rPr lang="es-MX" sz="17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Tlananquilia</a:t>
            </a:r>
            <a:endParaRPr lang="es-MX" sz="17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53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833" y="1151822"/>
            <a:ext cx="8482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Arial Black" panose="020B0A04020102020204" pitchFamily="34" charset="0"/>
              </a:rPr>
              <a:t>Medios para presentar una solicitud de acceso a la </a:t>
            </a:r>
            <a:r>
              <a:rPr lang="es-MX" b="1" dirty="0" smtClean="0">
                <a:latin typeface="Arial Black" panose="020B0A04020102020204" pitchFamily="34" charset="0"/>
              </a:rPr>
              <a:t>información:</a:t>
            </a:r>
            <a:endParaRPr lang="es-MX" b="1" dirty="0" smtClean="0">
              <a:latin typeface="Arial Black" panose="020B0A040201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114" y="1734308"/>
            <a:ext cx="1733017" cy="2000752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56" y="1825289"/>
            <a:ext cx="1896227" cy="1909771"/>
          </a:xfrm>
          <a:prstGeom prst="rect">
            <a:avLst/>
          </a:prstGeom>
        </p:spPr>
      </p:pic>
      <p:sp>
        <p:nvSpPr>
          <p:cNvPr id="5" name="Rectangle 6"/>
          <p:cNvSpPr/>
          <p:nvPr/>
        </p:nvSpPr>
        <p:spPr>
          <a:xfrm>
            <a:off x="5086473" y="6297973"/>
            <a:ext cx="1946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Correo electrónico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4"/>
          <a:srcRect l="10949" t="13028" r="75119" b="70962"/>
          <a:stretch/>
        </p:blipFill>
        <p:spPr>
          <a:xfrm>
            <a:off x="5524565" y="4080860"/>
            <a:ext cx="1812759" cy="1171074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5"/>
          <a:srcRect l="25479" r="8056"/>
          <a:stretch/>
        </p:blipFill>
        <p:spPr>
          <a:xfrm>
            <a:off x="3313511" y="4076359"/>
            <a:ext cx="1652337" cy="1838325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170" y="1731917"/>
            <a:ext cx="2024313" cy="1962970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319" y="3929263"/>
            <a:ext cx="2116925" cy="2099491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6164" y="1695478"/>
            <a:ext cx="1769817" cy="2059461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0140" y="5255120"/>
            <a:ext cx="1277102" cy="127710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6675" y="5525780"/>
            <a:ext cx="865834" cy="77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76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243" y="1111284"/>
            <a:ext cx="6872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¿</a:t>
            </a:r>
            <a:r>
              <a:rPr lang="es-MX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Quenih</a:t>
            </a:r>
            <a:r>
              <a:rPr lang="es-MX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MX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uilis</a:t>
            </a:r>
            <a:r>
              <a:rPr lang="es-MX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MX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itcontlahtlanis</a:t>
            </a:r>
            <a:r>
              <a:rPr lang="es-MX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in información? </a:t>
            </a:r>
          </a:p>
        </p:txBody>
      </p:sp>
      <p:sp>
        <p:nvSpPr>
          <p:cNvPr id="5" name="Rectangle 6"/>
          <p:cNvSpPr/>
          <p:nvPr/>
        </p:nvSpPr>
        <p:spPr>
          <a:xfrm>
            <a:off x="4573017" y="5676853"/>
            <a:ext cx="2783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latin typeface="Arial Black" panose="020B0A04020102020204" pitchFamily="34" charset="0"/>
              </a:rPr>
              <a:t>Ica correo electrónico</a:t>
            </a:r>
          </a:p>
          <a:p>
            <a:endParaRPr lang="es-MX" sz="1400" b="1" dirty="0">
              <a:latin typeface="Arial Black" panose="020B0A04020102020204" pitchFamily="34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2"/>
          <a:srcRect l="10949" t="13028" r="75119" b="70962"/>
          <a:stretch/>
        </p:blipFill>
        <p:spPr>
          <a:xfrm>
            <a:off x="4791130" y="4380901"/>
            <a:ext cx="1812759" cy="1171074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3"/>
          <a:srcRect l="25479" r="8056"/>
          <a:stretch/>
        </p:blipFill>
        <p:spPr>
          <a:xfrm>
            <a:off x="2935699" y="4751155"/>
            <a:ext cx="1369489" cy="1523639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56" y="4814886"/>
            <a:ext cx="1790073" cy="1474178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362" y="4719041"/>
            <a:ext cx="1277102" cy="1277102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107438" y="1694906"/>
            <a:ext cx="8806091" cy="2490563"/>
            <a:chOff x="107438" y="1776368"/>
            <a:chExt cx="8806091" cy="219725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14296" y="1928513"/>
              <a:ext cx="2000752" cy="2000752"/>
            </a:xfrm>
            <a:prstGeom prst="rect">
              <a:avLst/>
            </a:prstGeom>
          </p:spPr>
        </p:pic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17302" y="1943516"/>
              <a:ext cx="1896227" cy="1909771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438" y="1776368"/>
              <a:ext cx="2024313" cy="1962970"/>
            </a:xfrm>
            <a:prstGeom prst="rect">
              <a:avLst/>
            </a:prstGeom>
          </p:spPr>
        </p:pic>
        <p:pic>
          <p:nvPicPr>
            <p:cNvPr id="10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98490" y="1914161"/>
              <a:ext cx="1905001" cy="2059461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183821" y="3311219"/>
              <a:ext cx="166630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err="1">
                  <a:latin typeface="Arial Black" panose="020B0A04020102020204" pitchFamily="34" charset="0"/>
                </a:rPr>
                <a:t>Monohma</a:t>
              </a:r>
              <a:r>
                <a:rPr lang="es-MX" sz="1400" dirty="0">
                  <a:latin typeface="Arial Black" panose="020B0A04020102020204" pitchFamily="34" charset="0"/>
                </a:rPr>
                <a:t> </a:t>
              </a:r>
              <a:r>
                <a:rPr lang="es-MX" sz="1400" dirty="0" err="1">
                  <a:latin typeface="Arial Black" panose="020B0A04020102020204" pitchFamily="34" charset="0"/>
                </a:rPr>
                <a:t>itconihcuilos</a:t>
              </a:r>
              <a:endParaRPr lang="es-MX" dirty="0">
                <a:latin typeface="Arial Black" panose="020B0A04020102020204" pitchFamily="34" charset="0"/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170008" y="3457737"/>
              <a:ext cx="2135180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500" dirty="0" err="1">
                  <a:latin typeface="Arial Black" panose="020B0A04020102020204" pitchFamily="34" charset="0"/>
                </a:rPr>
                <a:t>Itcontlatlahtlanitu</a:t>
              </a:r>
              <a:r>
                <a:rPr lang="es-MX" sz="1500" dirty="0">
                  <a:latin typeface="Arial Black" panose="020B0A04020102020204" pitchFamily="34" charset="0"/>
                </a:rPr>
                <a:t> 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4593371" y="3316553"/>
              <a:ext cx="226716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600" dirty="0">
                  <a:latin typeface="Arial Black" panose="020B0A04020102020204" pitchFamily="34" charset="0"/>
                </a:rPr>
                <a:t>Ica </a:t>
              </a:r>
              <a:r>
                <a:rPr lang="es-MX" sz="1600" dirty="0" err="1">
                  <a:latin typeface="Arial Black" panose="020B0A04020102020204" pitchFamily="34" charset="0"/>
                </a:rPr>
                <a:t>amameh</a:t>
              </a:r>
              <a:r>
                <a:rPr lang="es-MX" sz="1600" dirty="0">
                  <a:latin typeface="Arial Black" panose="020B0A04020102020204" pitchFamily="34" charset="0"/>
                </a:rPr>
                <a:t> </a:t>
              </a:r>
              <a:r>
                <a:rPr lang="es-MX" sz="1600" dirty="0" err="1">
                  <a:latin typeface="Arial Black" panose="020B0A04020102020204" pitchFamily="34" charset="0"/>
                </a:rPr>
                <a:t>tlen</a:t>
              </a:r>
              <a:r>
                <a:rPr lang="es-MX" sz="1600" dirty="0">
                  <a:latin typeface="Arial Black" panose="020B0A04020102020204" pitchFamily="34" charset="0"/>
                </a:rPr>
                <a:t> </a:t>
              </a:r>
              <a:r>
                <a:rPr lang="es-MX" sz="1600" dirty="0" err="1">
                  <a:latin typeface="Arial Black" panose="020B0A04020102020204" pitchFamily="34" charset="0"/>
                </a:rPr>
                <a:t>mitzonmactisqueh</a:t>
              </a:r>
              <a:endParaRPr lang="es-MX" sz="1600" dirty="0">
                <a:latin typeface="Arial Black" panose="020B0A0402010202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7077254" y="3320108"/>
              <a:ext cx="177632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dirty="0">
                  <a:latin typeface="Arial Black" panose="020B0A04020102020204" pitchFamily="34" charset="0"/>
                </a:rPr>
                <a:t>Ica in </a:t>
              </a:r>
              <a:r>
                <a:rPr lang="es-MX" dirty="0" smtClean="0">
                  <a:latin typeface="Arial Black" panose="020B0A04020102020204" pitchFamily="34" charset="0"/>
                </a:rPr>
                <a:t>internet</a:t>
              </a:r>
              <a:endParaRPr lang="es-MX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9844" y="5967047"/>
            <a:ext cx="901993" cy="81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48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920668" y="308452"/>
            <a:ext cx="5223332" cy="584775"/>
          </a:xfrm>
          <a:prstGeom prst="rect">
            <a:avLst/>
          </a:prstGeom>
          <a:solidFill>
            <a:srgbClr val="060856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 smtClean="0">
                <a:solidFill>
                  <a:schemeClr val="bg1"/>
                </a:solidFill>
              </a:rPr>
              <a:t>MEDIOS DE IMPUGNACIÓN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 descr="http://celaya.gob.mx/cly/images/direcciones/UAIP/imagenes/recurs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6" b="25640"/>
          <a:stretch/>
        </p:blipFill>
        <p:spPr bwMode="auto">
          <a:xfrm>
            <a:off x="950506" y="2975562"/>
            <a:ext cx="2240519" cy="2092271"/>
          </a:xfrm>
          <a:prstGeom prst="rect">
            <a:avLst/>
          </a:prstGeom>
          <a:solidFill>
            <a:srgbClr val="060856"/>
          </a:solidFill>
          <a:extLst/>
        </p:spPr>
      </p:pic>
      <p:sp>
        <p:nvSpPr>
          <p:cNvPr id="4" name="Rectangle 1"/>
          <p:cNvSpPr/>
          <p:nvPr/>
        </p:nvSpPr>
        <p:spPr>
          <a:xfrm>
            <a:off x="1017907" y="2086670"/>
            <a:ext cx="2075781" cy="850147"/>
          </a:xfrm>
          <a:prstGeom prst="rect">
            <a:avLst/>
          </a:prstGeom>
          <a:solidFill>
            <a:srgbClr val="06085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Recurso de Revisión</a:t>
            </a:r>
            <a:endParaRPr lang="es-MX" sz="2400" dirty="0"/>
          </a:p>
        </p:txBody>
      </p:sp>
      <p:sp>
        <p:nvSpPr>
          <p:cNvPr id="5" name="Rectangle 2"/>
          <p:cNvSpPr/>
          <p:nvPr/>
        </p:nvSpPr>
        <p:spPr>
          <a:xfrm>
            <a:off x="1017907" y="5036835"/>
            <a:ext cx="2075781" cy="999641"/>
          </a:xfrm>
          <a:prstGeom prst="rect">
            <a:avLst/>
          </a:prstGeom>
          <a:solidFill>
            <a:srgbClr val="06085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¿No estás conforme con la respuesta a tu solicitud de acceso?</a:t>
            </a:r>
            <a:endParaRPr lang="es-MX" sz="2000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902" y="2069584"/>
            <a:ext cx="2200246" cy="3949806"/>
          </a:xfrm>
          <a:prstGeom prst="rect">
            <a:avLst/>
          </a:prstGeom>
          <a:solidFill>
            <a:srgbClr val="060856"/>
          </a:solidFill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570" y="2069584"/>
            <a:ext cx="2209764" cy="3966892"/>
          </a:xfrm>
          <a:prstGeom prst="rect">
            <a:avLst/>
          </a:prstGeom>
          <a:solidFill>
            <a:srgbClr val="060856"/>
          </a:solidFill>
        </p:spPr>
      </p:pic>
    </p:spTree>
    <p:extLst>
      <p:ext uri="{BB962C8B-B14F-4D97-AF65-F5344CB8AC3E}">
        <p14:creationId xmlns:p14="http://schemas.microsoft.com/office/powerpoint/2010/main" val="353050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4078402" y="188140"/>
            <a:ext cx="5065598" cy="778214"/>
          </a:xfrm>
          <a:prstGeom prst="rect">
            <a:avLst/>
          </a:prstGeom>
          <a:solidFill>
            <a:srgbClr val="001236"/>
          </a:solidFill>
        </p:spPr>
        <p:txBody>
          <a:bodyPr wrap="square" lIns="0" tIns="0" rIns="0" bIns="0" rtlCol="0"/>
          <a:lstStyle>
            <a:defPPr>
              <a:defRPr lang="es-MX"/>
            </a:defPPr>
            <a:lvl1pPr algn="ctr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MX" dirty="0"/>
              <a:t>Campa </a:t>
            </a:r>
            <a:r>
              <a:rPr lang="es-MX" dirty="0" err="1"/>
              <a:t>itconteiluis</a:t>
            </a:r>
            <a:r>
              <a:rPr lang="es-MX" dirty="0"/>
              <a:t> amo </a:t>
            </a:r>
            <a:r>
              <a:rPr lang="es-MX" dirty="0" err="1"/>
              <a:t>itconuilita</a:t>
            </a:r>
            <a:r>
              <a:rPr lang="es-MX" dirty="0"/>
              <a:t> in </a:t>
            </a:r>
            <a:r>
              <a:rPr lang="es-MX" dirty="0" err="1"/>
              <a:t>informacion</a:t>
            </a:r>
            <a:endParaRPr lang="en-US" dirty="0"/>
          </a:p>
        </p:txBody>
      </p:sp>
      <p:grpSp>
        <p:nvGrpSpPr>
          <p:cNvPr id="9" name="Grupo 8"/>
          <p:cNvGrpSpPr/>
          <p:nvPr/>
        </p:nvGrpSpPr>
        <p:grpSpPr>
          <a:xfrm>
            <a:off x="271634" y="2008260"/>
            <a:ext cx="2676525" cy="4239730"/>
            <a:chOff x="1113297" y="2234016"/>
            <a:chExt cx="2676525" cy="4239730"/>
          </a:xfrm>
        </p:grpSpPr>
        <p:pic>
          <p:nvPicPr>
            <p:cNvPr id="3" name="Picture 2" descr="http://celaya.gob.mx/cly/images/direcciones/UAIP/imagenes/recurs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06" b="25640"/>
            <a:stretch/>
          </p:blipFill>
          <p:spPr bwMode="auto">
            <a:xfrm>
              <a:off x="1113297" y="3122908"/>
              <a:ext cx="2676525" cy="2092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1"/>
            <p:cNvSpPr/>
            <p:nvPr/>
          </p:nvSpPr>
          <p:spPr>
            <a:xfrm>
              <a:off x="1113297" y="2234016"/>
              <a:ext cx="2479729" cy="117865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dirty="0"/>
                <a:t>campa </a:t>
              </a:r>
              <a:r>
                <a:rPr lang="es-MX" sz="2400" dirty="0" err="1"/>
                <a:t>ictlatlatah</a:t>
              </a:r>
              <a:r>
                <a:rPr lang="es-MX" sz="2400" dirty="0"/>
                <a:t> </a:t>
              </a:r>
              <a:r>
                <a:rPr lang="es-MX" sz="2400" dirty="0" err="1"/>
                <a:t>max</a:t>
              </a:r>
              <a:r>
                <a:rPr lang="es-MX" sz="2400" dirty="0"/>
                <a:t> </a:t>
              </a:r>
              <a:r>
                <a:rPr lang="es-MX" sz="2400" dirty="0" err="1"/>
                <a:t>cuali</a:t>
              </a:r>
              <a:endParaRPr lang="es-MX" sz="2400" dirty="0"/>
            </a:p>
          </p:txBody>
        </p:sp>
        <p:sp>
          <p:nvSpPr>
            <p:cNvPr id="5" name="Rectangle 2"/>
            <p:cNvSpPr/>
            <p:nvPr/>
          </p:nvSpPr>
          <p:spPr>
            <a:xfrm>
              <a:off x="1180698" y="5184181"/>
              <a:ext cx="2479729" cy="128956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000" dirty="0"/>
                <a:t>¿amo </a:t>
              </a:r>
              <a:r>
                <a:rPr lang="es-MX" sz="2000" dirty="0" err="1"/>
                <a:t>ityequita</a:t>
              </a:r>
              <a:r>
                <a:rPr lang="es-MX" sz="2000" dirty="0"/>
                <a:t> </a:t>
              </a:r>
              <a:r>
                <a:rPr lang="es-MX" sz="2000" dirty="0" err="1"/>
                <a:t>quen</a:t>
              </a:r>
              <a:r>
                <a:rPr lang="es-MX" sz="2000" dirty="0"/>
                <a:t> </a:t>
              </a:r>
              <a:r>
                <a:rPr lang="es-MX" sz="2000" dirty="0" err="1"/>
                <a:t>omitznanquilihqueh</a:t>
              </a:r>
              <a:r>
                <a:rPr lang="es-MX" sz="2000" dirty="0"/>
                <a:t> </a:t>
              </a:r>
              <a:r>
                <a:rPr lang="es-MX" sz="2000" dirty="0" err="1"/>
                <a:t>quemeh</a:t>
              </a:r>
              <a:r>
                <a:rPr lang="es-MX" sz="2000" dirty="0"/>
                <a:t>  in solicitud </a:t>
              </a:r>
              <a:r>
                <a:rPr lang="es-MX" sz="2000" dirty="0" err="1"/>
                <a:t>tlen</a:t>
              </a:r>
              <a:r>
                <a:rPr lang="es-MX" sz="2000" dirty="0"/>
                <a:t> </a:t>
              </a:r>
              <a:r>
                <a:rPr lang="es-MX" sz="2000" dirty="0" err="1"/>
                <a:t>ottitlan</a:t>
              </a:r>
              <a:r>
                <a:rPr lang="es-MX" sz="2000" dirty="0"/>
                <a:t>?</a:t>
              </a:r>
            </a:p>
          </p:txBody>
        </p:sp>
      </p:grpSp>
      <p:pic>
        <p:nvPicPr>
          <p:cNvPr id="7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876" y="2008260"/>
            <a:ext cx="2639786" cy="4175562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3196612" y="2008260"/>
            <a:ext cx="2628416" cy="3958404"/>
            <a:chOff x="4534652" y="2289586"/>
            <a:chExt cx="2628416" cy="395840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4652" y="2298184"/>
              <a:ext cx="2628416" cy="3949806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4534652" y="2289586"/>
              <a:ext cx="2628416" cy="815608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es-MX" dirty="0" err="1">
                  <a:solidFill>
                    <a:schemeClr val="bg1"/>
                  </a:solidFill>
                </a:rPr>
                <a:t>Itich</a:t>
              </a:r>
              <a:r>
                <a:rPr lang="es-MX" dirty="0">
                  <a:solidFill>
                    <a:schemeClr val="bg1"/>
                  </a:solidFill>
                </a:rPr>
                <a:t> in  </a:t>
              </a:r>
              <a:r>
                <a:rPr lang="es-MX" dirty="0" err="1">
                  <a:solidFill>
                    <a:schemeClr val="bg1"/>
                  </a:solidFill>
                </a:rPr>
                <a:t>ternet</a:t>
              </a:r>
              <a:r>
                <a:rPr lang="es-MX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s-MX" dirty="0">
                  <a:solidFill>
                    <a:schemeClr val="bg1"/>
                  </a:solidFill>
                </a:rPr>
                <a:t>Portal de transparencias</a:t>
              </a:r>
            </a:p>
            <a:p>
              <a:endParaRPr lang="es-MX" sz="10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51" y="1398718"/>
            <a:ext cx="8247790" cy="1273343"/>
          </a:xfrm>
          <a:prstGeom prst="rect">
            <a:avLst/>
          </a:prstGeom>
        </p:spPr>
      </p:pic>
      <p:sp>
        <p:nvSpPr>
          <p:cNvPr id="3" name="Rectangle 3"/>
          <p:cNvSpPr/>
          <p:nvPr/>
        </p:nvSpPr>
        <p:spPr>
          <a:xfrm>
            <a:off x="623917" y="2860741"/>
            <a:ext cx="8299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 Black" panose="020B0A04020102020204" pitchFamily="34" charset="0"/>
              </a:rPr>
              <a:t>Cumplimiento de resoluciones, </a:t>
            </a:r>
            <a:r>
              <a:rPr lang="es-MX" b="1" dirty="0">
                <a:latin typeface="Arial Black" panose="020B0A04020102020204" pitchFamily="34" charset="0"/>
              </a:rPr>
              <a:t>medidas de apremio y sanciones</a:t>
            </a:r>
            <a:endParaRPr lang="es-MX" dirty="0">
              <a:latin typeface="Arial Black" panose="020B0A04020102020204" pitchFamily="34" charset="0"/>
            </a:endParaRPr>
          </a:p>
        </p:txBody>
      </p:sp>
      <p:pic>
        <p:nvPicPr>
          <p:cNvPr id="4" name="Picture 4" descr="https://encrypted-tbn2.gstatic.com/images?q=tbn:ANd9GcSj3XOBMSdNz79B9FwOycr3rOIjaGrfTWAEhngzG3LCaJ1fzeYhaMH6bYt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01" y="3578625"/>
            <a:ext cx="1766215" cy="176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/>
          <p:nvPr/>
        </p:nvSpPr>
        <p:spPr>
          <a:xfrm>
            <a:off x="2451013" y="5902852"/>
            <a:ext cx="6516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 Black" panose="020B0A04020102020204" pitchFamily="34" charset="0"/>
              </a:rPr>
              <a:t>… también de personas físicas y morales privadas</a:t>
            </a:r>
            <a:endParaRPr lang="es-MX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7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331138" y="2887661"/>
            <a:ext cx="8606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err="1">
                <a:latin typeface="Arial Black" panose="020B0A04020102020204" pitchFamily="34" charset="0"/>
              </a:rPr>
              <a:t>Ixconchiua</a:t>
            </a:r>
            <a:r>
              <a:rPr lang="es-MX" b="1" dirty="0">
                <a:latin typeface="Arial Black" panose="020B0A04020102020204" pitchFamily="34" charset="0"/>
              </a:rPr>
              <a:t> </a:t>
            </a:r>
            <a:r>
              <a:rPr lang="es-MX" b="1" dirty="0" err="1">
                <a:latin typeface="Arial Black" panose="020B0A04020102020204" pitchFamily="34" charset="0"/>
              </a:rPr>
              <a:t>tlen</a:t>
            </a:r>
            <a:r>
              <a:rPr lang="es-MX" b="1" dirty="0">
                <a:latin typeface="Arial Black" panose="020B0A04020102020204" pitchFamily="34" charset="0"/>
              </a:rPr>
              <a:t> </a:t>
            </a:r>
            <a:r>
              <a:rPr lang="es-MX" b="1" dirty="0" err="1">
                <a:latin typeface="Arial Black" panose="020B0A04020102020204" pitchFamily="34" charset="0"/>
              </a:rPr>
              <a:t>mitzoniluiah</a:t>
            </a:r>
            <a:r>
              <a:rPr lang="es-MX" b="1" dirty="0">
                <a:latin typeface="Arial Black" panose="020B0A04020102020204" pitchFamily="34" charset="0"/>
              </a:rPr>
              <a:t> </a:t>
            </a:r>
            <a:r>
              <a:rPr lang="es-MX" b="1" dirty="0" err="1">
                <a:latin typeface="Arial Black" panose="020B0A04020102020204" pitchFamily="34" charset="0"/>
              </a:rPr>
              <a:t>tlen</a:t>
            </a:r>
            <a:r>
              <a:rPr lang="es-MX" b="1" dirty="0">
                <a:latin typeface="Arial Black" panose="020B0A04020102020204" pitchFamily="34" charset="0"/>
              </a:rPr>
              <a:t> </a:t>
            </a:r>
            <a:r>
              <a:rPr lang="es-MX" b="1" dirty="0" err="1">
                <a:latin typeface="Arial Black" panose="020B0A04020102020204" pitchFamily="34" charset="0"/>
              </a:rPr>
              <a:t>mitznahnauatiah</a:t>
            </a:r>
            <a:r>
              <a:rPr lang="es-MX" b="1" dirty="0">
                <a:latin typeface="Arial Black" panose="020B0A04020102020204" pitchFamily="34" charset="0"/>
              </a:rPr>
              <a:t> </a:t>
            </a:r>
            <a:r>
              <a:rPr lang="es-MX" b="1" dirty="0" err="1">
                <a:latin typeface="Arial Black" panose="020B0A04020102020204" pitchFamily="34" charset="0"/>
              </a:rPr>
              <a:t>uan</a:t>
            </a:r>
            <a:r>
              <a:rPr lang="es-MX" b="1" dirty="0">
                <a:latin typeface="Arial Black" panose="020B0A04020102020204" pitchFamily="34" charset="0"/>
              </a:rPr>
              <a:t> </a:t>
            </a:r>
            <a:r>
              <a:rPr lang="es-MX" b="1" dirty="0" err="1">
                <a:latin typeface="Arial Black" panose="020B0A04020102020204" pitchFamily="34" charset="0"/>
              </a:rPr>
              <a:t>ohcon</a:t>
            </a:r>
            <a:r>
              <a:rPr lang="es-MX" b="1" dirty="0">
                <a:latin typeface="Arial Black" panose="020B0A04020102020204" pitchFamily="34" charset="0"/>
              </a:rPr>
              <a:t> amo </a:t>
            </a:r>
            <a:r>
              <a:rPr lang="es-MX" b="1" dirty="0" err="1">
                <a:latin typeface="Arial Black" panose="020B0A04020102020204" pitchFamily="34" charset="0"/>
              </a:rPr>
              <a:t>mitztlaxtlaualtisqueh</a:t>
            </a:r>
            <a:r>
              <a:rPr lang="es-MX" b="1" dirty="0">
                <a:latin typeface="Arial Black" panose="020B0A04020102020204" pitchFamily="34" charset="0"/>
              </a:rPr>
              <a:t>. </a:t>
            </a:r>
            <a:endParaRPr lang="es-MX" dirty="0">
              <a:latin typeface="Arial Black" panose="020B0A04020102020204" pitchFamily="34" charset="0"/>
            </a:endParaRPr>
          </a:p>
        </p:txBody>
      </p:sp>
      <p:pic>
        <p:nvPicPr>
          <p:cNvPr id="4" name="Picture 4" descr="https://encrypted-tbn2.gstatic.com/images?q=tbn:ANd9GcSj3XOBMSdNz79B9FwOycr3rOIjaGrfTWAEhngzG3LCaJ1fzeYhaMH6bYt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06" y="4053600"/>
            <a:ext cx="1766215" cy="176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/>
          <p:nvPr/>
        </p:nvSpPr>
        <p:spPr>
          <a:xfrm>
            <a:off x="4098513" y="5358150"/>
            <a:ext cx="4839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Arial Black" panose="020B0A04020102020204" pitchFamily="34" charset="0"/>
              </a:rPr>
              <a:t>… </a:t>
            </a:r>
            <a:r>
              <a:rPr lang="es-MX" b="1" dirty="0" err="1">
                <a:latin typeface="Arial Black" panose="020B0A04020102020204" pitchFamily="34" charset="0"/>
              </a:rPr>
              <a:t>sannouqui</a:t>
            </a:r>
            <a:r>
              <a:rPr lang="es-MX" b="1" dirty="0">
                <a:latin typeface="Arial Black" panose="020B0A04020102020204" pitchFamily="34" charset="0"/>
              </a:rPr>
              <a:t> </a:t>
            </a:r>
            <a:r>
              <a:rPr lang="es-MX" b="1" dirty="0" err="1">
                <a:latin typeface="Arial Black" panose="020B0A04020102020204" pitchFamily="34" charset="0"/>
              </a:rPr>
              <a:t>tla</a:t>
            </a:r>
            <a:r>
              <a:rPr lang="es-MX" b="1" dirty="0">
                <a:latin typeface="Arial Black" panose="020B0A04020102020204" pitchFamily="34" charset="0"/>
              </a:rPr>
              <a:t> </a:t>
            </a:r>
            <a:r>
              <a:rPr lang="es-MX" b="1" dirty="0" err="1">
                <a:latin typeface="Arial Black" panose="020B0A04020102020204" pitchFamily="34" charset="0"/>
              </a:rPr>
              <a:t>tonpoui</a:t>
            </a:r>
            <a:r>
              <a:rPr lang="es-MX" b="1" dirty="0">
                <a:latin typeface="Arial Black" panose="020B0A04020102020204" pitchFamily="34" charset="0"/>
              </a:rPr>
              <a:t> </a:t>
            </a:r>
            <a:r>
              <a:rPr lang="es-MX" b="1" dirty="0" err="1">
                <a:latin typeface="Arial Black" panose="020B0A04020102020204" pitchFamily="34" charset="0"/>
              </a:rPr>
              <a:t>quemeh</a:t>
            </a:r>
            <a:r>
              <a:rPr lang="es-MX" b="1" dirty="0">
                <a:latin typeface="Arial Black" panose="020B0A04020102020204" pitchFamily="34" charset="0"/>
              </a:rPr>
              <a:t> personas física, moral, </a:t>
            </a:r>
            <a:r>
              <a:rPr lang="es-MX" b="1" dirty="0" err="1">
                <a:latin typeface="Arial Black" panose="020B0A04020102020204" pitchFamily="34" charset="0"/>
              </a:rPr>
              <a:t>noso</a:t>
            </a:r>
            <a:r>
              <a:rPr lang="es-MX" b="1" dirty="0">
                <a:latin typeface="Arial Black" panose="020B0A04020102020204" pitchFamily="34" charset="0"/>
              </a:rPr>
              <a:t> </a:t>
            </a:r>
            <a:r>
              <a:rPr lang="es-MX" b="1" dirty="0" err="1">
                <a:latin typeface="Arial Black" panose="020B0A04020102020204" pitchFamily="34" charset="0"/>
              </a:rPr>
              <a:t>quemeh</a:t>
            </a:r>
            <a:r>
              <a:rPr lang="es-MX" b="1" dirty="0">
                <a:latin typeface="Arial Black" panose="020B0A04020102020204" pitchFamily="34" charset="0"/>
              </a:rPr>
              <a:t> privada amo </a:t>
            </a:r>
            <a:r>
              <a:rPr lang="es-MX" b="1" dirty="0" err="1">
                <a:latin typeface="Arial Black" panose="020B0A04020102020204" pitchFamily="34" charset="0"/>
              </a:rPr>
              <a:t>inauac</a:t>
            </a:r>
            <a:r>
              <a:rPr lang="es-MX" b="1" dirty="0">
                <a:latin typeface="Arial Black" panose="020B0A04020102020204" pitchFamily="34" charset="0"/>
              </a:rPr>
              <a:t> in </a:t>
            </a:r>
            <a:r>
              <a:rPr lang="es-MX" b="1" dirty="0" err="1">
                <a:latin typeface="Arial Black" panose="020B0A04020102020204" pitchFamily="34" charset="0"/>
              </a:rPr>
              <a:t>tiquiuahqueh</a:t>
            </a:r>
            <a:r>
              <a:rPr lang="es-MX" b="1" dirty="0">
                <a:latin typeface="Arial Black" panose="020B0A04020102020204" pitchFamily="34" charset="0"/>
              </a:rPr>
              <a:t>.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331138" y="1307956"/>
            <a:ext cx="8625826" cy="1208624"/>
            <a:chOff x="757165" y="1572402"/>
            <a:chExt cx="8247790" cy="1208624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165" y="1572402"/>
              <a:ext cx="8247790" cy="1208624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6282624" y="1580696"/>
              <a:ext cx="2704283" cy="120032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Ixcontematilti</a:t>
              </a:r>
              <a:r>
                <a:rPr lang="es-MX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in </a:t>
              </a:r>
              <a:r>
                <a:rPr lang="es-MX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chipaucatiquitl</a:t>
              </a:r>
              <a:endParaRPr lang="es-MX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s-MX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</a:p>
            <a:p>
              <a:pPr algn="ctr"/>
              <a:r>
                <a:rPr lang="es-MX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amo </a:t>
              </a:r>
              <a:r>
                <a:rPr lang="es-MX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xonmotlahtlati</a:t>
              </a:r>
              <a:endParaRPr lang="es-MX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2290924" y="1580696"/>
              <a:ext cx="3973650" cy="120032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>
                <a:defRPr>
                  <a:solidFill>
                    <a:schemeClr val="bg1"/>
                  </a:solidFill>
                  <a:latin typeface="Arial Black" panose="020B0A04020102020204" pitchFamily="34" charset="0"/>
                </a:defRPr>
              </a:lvl1pPr>
            </a:lstStyle>
            <a:p>
              <a:pPr algn="ctr"/>
              <a:endParaRPr lang="es-MX" dirty="0" smtClean="0"/>
            </a:p>
            <a:p>
              <a:pPr algn="ctr"/>
              <a:r>
                <a:rPr lang="es-MX" dirty="0" err="1" smtClean="0"/>
                <a:t>Tla</a:t>
              </a:r>
              <a:r>
                <a:rPr lang="es-MX" dirty="0" smtClean="0"/>
                <a:t> </a:t>
              </a:r>
              <a:r>
                <a:rPr lang="es-MX" dirty="0" err="1"/>
                <a:t>tontiquiti</a:t>
              </a:r>
              <a:r>
                <a:rPr lang="es-MX" dirty="0"/>
                <a:t> </a:t>
              </a:r>
              <a:r>
                <a:rPr lang="es-MX" dirty="0" err="1"/>
                <a:t>itich</a:t>
              </a:r>
              <a:r>
                <a:rPr lang="es-MX" dirty="0"/>
                <a:t> in </a:t>
              </a:r>
              <a:r>
                <a:rPr lang="es-MX" dirty="0" err="1"/>
                <a:t>tiquiuahcayotl</a:t>
              </a:r>
              <a:r>
                <a:rPr lang="es-MX" dirty="0"/>
                <a:t>?  </a:t>
              </a:r>
            </a:p>
            <a:p>
              <a:pPr algn="ctr"/>
              <a:endParaRPr lang="es-MX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95563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0084" y="1672936"/>
            <a:ext cx="4175826" cy="10477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>
                <a:latin typeface="Arial Black" panose="020B0A04020102020204" pitchFamily="34" charset="0"/>
              </a:rPr>
              <a:t>¿Qué es un órgano garante?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09" y="3910926"/>
            <a:ext cx="2714975" cy="1520386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893" y="1041301"/>
            <a:ext cx="3125296" cy="23110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629" y="3629944"/>
            <a:ext cx="3599688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60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814" y="2316429"/>
            <a:ext cx="3185068" cy="17836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1501" y="1079542"/>
            <a:ext cx="80240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Recurso de Impugnación y Facultad de Atracción</a:t>
            </a:r>
            <a:endParaRPr lang="es-MX" sz="3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Image result for medios para realizar solicitud de acceso a la información publ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3" y="2316429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rved Up Arrow 4"/>
          <p:cNvSpPr/>
          <p:nvPr/>
        </p:nvSpPr>
        <p:spPr>
          <a:xfrm>
            <a:off x="1911927" y="4436605"/>
            <a:ext cx="2649682" cy="86790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Curved Up Arrow 5"/>
          <p:cNvSpPr/>
          <p:nvPr/>
        </p:nvSpPr>
        <p:spPr>
          <a:xfrm>
            <a:off x="831273" y="4436605"/>
            <a:ext cx="7429501" cy="1604955"/>
          </a:xfrm>
          <a:prstGeom prst="curved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19" y="2103584"/>
            <a:ext cx="1843727" cy="22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1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79" y="2822570"/>
            <a:ext cx="2052300" cy="1149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5802" y="1330980"/>
            <a:ext cx="8024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Recurso de Impugnación </a:t>
            </a:r>
            <a:r>
              <a:rPr lang="es-MX" sz="2400" b="1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uan</a:t>
            </a:r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in facultad de Atracción </a:t>
            </a:r>
            <a:r>
              <a:rPr lang="es-MX" sz="24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yeh</a:t>
            </a:r>
            <a:r>
              <a:rPr lang="es-MX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s-MX" sz="24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nin</a:t>
            </a:r>
            <a:r>
              <a:rPr lang="es-MX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s-MX" sz="24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tlamatlani</a:t>
            </a:r>
            <a:r>
              <a:rPr lang="es-MX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s-MX" sz="24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tla</a:t>
            </a:r>
            <a:r>
              <a:rPr lang="es-MX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amo </a:t>
            </a:r>
            <a:r>
              <a:rPr lang="es-MX" sz="24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mitznanquiliah</a:t>
            </a:r>
            <a:r>
              <a:rPr lang="es-MX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s-MX" sz="24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yec</a:t>
            </a:r>
            <a:endParaRPr lang="es-MX" sz="24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Image result for medios para realizar solicitud de acceso a la información publ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03" y="2461403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rved Up Arrow 4"/>
          <p:cNvSpPr/>
          <p:nvPr/>
        </p:nvSpPr>
        <p:spPr>
          <a:xfrm>
            <a:off x="2465372" y="4509341"/>
            <a:ext cx="3161654" cy="86790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Curved Up Arrow 5"/>
          <p:cNvSpPr/>
          <p:nvPr/>
        </p:nvSpPr>
        <p:spPr>
          <a:xfrm>
            <a:off x="987136" y="4509339"/>
            <a:ext cx="7315199" cy="1686771"/>
          </a:xfrm>
          <a:prstGeom prst="curved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40" y="2694363"/>
            <a:ext cx="1196152" cy="140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657600" y="185587"/>
            <a:ext cx="5486400" cy="830997"/>
          </a:xfrm>
          <a:prstGeom prst="rect">
            <a:avLst/>
          </a:prstGeom>
          <a:solidFill>
            <a:srgbClr val="060856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PORTALES DE OBLIGACIONES </a:t>
            </a:r>
            <a:endParaRPr lang="es-MX" sz="2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 </a:t>
            </a:r>
            <a:r>
              <a:rPr lang="es-MX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TRANSPARENCIA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2938218" y="1386184"/>
            <a:ext cx="3909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Información pública</a:t>
            </a:r>
          </a:p>
        </p:txBody>
      </p:sp>
      <p:pic>
        <p:nvPicPr>
          <p:cNvPr id="5" name="Picture 2" descr="Image result for ayuntamiento de cuetza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551" y="2234045"/>
            <a:ext cx="1110181" cy="13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696" y="2078551"/>
            <a:ext cx="1979827" cy="1233907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444" y="3932352"/>
            <a:ext cx="1611506" cy="1611506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023" y="3362733"/>
            <a:ext cx="2997787" cy="989040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3806" y="4551217"/>
            <a:ext cx="2135828" cy="1531348"/>
          </a:xfrm>
          <a:prstGeom prst="rect">
            <a:avLst/>
          </a:prstGeom>
        </p:spPr>
      </p:pic>
      <p:pic>
        <p:nvPicPr>
          <p:cNvPr id="1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8364" y="4551217"/>
            <a:ext cx="1692039" cy="169203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777" y="2355913"/>
            <a:ext cx="2362155" cy="100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56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4010891" y="354545"/>
            <a:ext cx="5093681" cy="670370"/>
          </a:xfrm>
          <a:prstGeom prst="rect">
            <a:avLst/>
          </a:prstGeom>
          <a:solidFill>
            <a:srgbClr val="001236"/>
          </a:solidFill>
        </p:spPr>
        <p:txBody>
          <a:bodyPr wrap="square" lIns="0" tIns="0" rIns="0" bIns="0" rtlCol="0"/>
          <a:lstStyle>
            <a:defPPr>
              <a:defRPr lang="es-MX"/>
            </a:defPPr>
            <a:lvl1pPr algn="ctr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MX" dirty="0"/>
              <a:t>In </a:t>
            </a:r>
            <a:r>
              <a:rPr lang="es-MX" dirty="0" err="1"/>
              <a:t>tlen</a:t>
            </a:r>
            <a:r>
              <a:rPr lang="es-MX" dirty="0"/>
              <a:t> </a:t>
            </a:r>
            <a:r>
              <a:rPr lang="es-MX" dirty="0" err="1"/>
              <a:t>icnamiqui</a:t>
            </a:r>
            <a:r>
              <a:rPr lang="es-MX" dirty="0"/>
              <a:t> </a:t>
            </a:r>
            <a:r>
              <a:rPr lang="es-MX" dirty="0" err="1"/>
              <a:t>icteixpantisqueh</a:t>
            </a:r>
            <a:r>
              <a:rPr lang="es-MX" dirty="0"/>
              <a:t> </a:t>
            </a:r>
            <a:r>
              <a:rPr lang="es-MX" dirty="0" err="1"/>
              <a:t>nintiquiu</a:t>
            </a: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1904683" y="1324873"/>
            <a:ext cx="5756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Arial Black" panose="020B0A04020102020204" pitchFamily="34" charset="0"/>
              </a:rPr>
              <a:t>Información pública de oficio</a:t>
            </a:r>
          </a:p>
          <a:p>
            <a:pPr algn="ctr"/>
            <a:endParaRPr lang="es-MX" sz="20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Image result for ayuntamiento de cuetza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14" y="2553190"/>
            <a:ext cx="1215297" cy="150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286" y="2231030"/>
            <a:ext cx="1835057" cy="114368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818" y="4039065"/>
            <a:ext cx="1719565" cy="1719565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952" y="4488266"/>
            <a:ext cx="2377273" cy="1704460"/>
          </a:xfrm>
          <a:prstGeom prst="rect">
            <a:avLst/>
          </a:prstGeom>
        </p:spPr>
      </p:pic>
      <p:pic>
        <p:nvPicPr>
          <p:cNvPr id="1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6423" y="3296066"/>
            <a:ext cx="1485997" cy="148599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919" y="2553190"/>
            <a:ext cx="2905125" cy="1238250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0568" y="5091234"/>
            <a:ext cx="3338631" cy="11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56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53691" y="290318"/>
            <a:ext cx="5590309" cy="646331"/>
          </a:xfrm>
          <a:prstGeom prst="rect">
            <a:avLst/>
          </a:prstGeom>
          <a:solidFill>
            <a:srgbClr val="060856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bg1"/>
                </a:solidFill>
                <a:latin typeface="Arial Black" panose="020B0A04020102020204" pitchFamily="34" charset="0"/>
              </a:rPr>
              <a:t>ACCESO A LA INFORMACIÓN y </a:t>
            </a:r>
            <a:endParaRPr lang="es-MX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PROTECCIÓN </a:t>
            </a:r>
            <a:r>
              <a:rPr lang="es-MX" b="1" dirty="0">
                <a:solidFill>
                  <a:schemeClr val="bg1"/>
                </a:solidFill>
                <a:latin typeface="Arial Black" panose="020B0A04020102020204" pitchFamily="34" charset="0"/>
              </a:rPr>
              <a:t>DE LOS DATOS PERSONALES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856705" y="1460620"/>
            <a:ext cx="7931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Difusión, promoción, capacitación, regulación</a:t>
            </a:r>
            <a:endParaRPr lang="es-MX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90" y="3216432"/>
            <a:ext cx="3090618" cy="18028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4553"/>
          <a:stretch/>
        </p:blipFill>
        <p:spPr>
          <a:xfrm>
            <a:off x="4279540" y="2685800"/>
            <a:ext cx="4138609" cy="2864124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886700" y="2784764"/>
            <a:ext cx="550718" cy="623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0944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699164" y="227973"/>
            <a:ext cx="5444836" cy="998154"/>
          </a:xfrm>
          <a:prstGeom prst="rect">
            <a:avLst/>
          </a:prstGeom>
          <a:solidFill>
            <a:srgbClr val="001236"/>
          </a:solidFill>
        </p:spPr>
        <p:txBody>
          <a:bodyPr wrap="square" lIns="0" tIns="0" rIns="0" bIns="0" rtlCol="0"/>
          <a:lstStyle>
            <a:defPPr>
              <a:defRPr lang="es-MX"/>
            </a:defPPr>
            <a:lvl1pPr algn="ctr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MX" dirty="0"/>
              <a:t>ACCESO A LA INFORMACIÓN y PROTECCIÓN DE LOS DATOS PERSONALES</a:t>
            </a:r>
            <a:endParaRPr lang="en-US" dirty="0"/>
          </a:p>
        </p:txBody>
      </p:sp>
      <p:sp>
        <p:nvSpPr>
          <p:cNvPr id="3" name="Rectangle 1"/>
          <p:cNvSpPr/>
          <p:nvPr/>
        </p:nvSpPr>
        <p:spPr>
          <a:xfrm>
            <a:off x="337160" y="1623999"/>
            <a:ext cx="8204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err="1">
                <a:latin typeface="Arial Black" panose="020B0A04020102020204" pitchFamily="34" charset="0"/>
              </a:rPr>
              <a:t>Itematiltiah</a:t>
            </a:r>
            <a:r>
              <a:rPr lang="es-MX" sz="2400" b="1" dirty="0">
                <a:latin typeface="Arial Black" panose="020B0A04020102020204" pitchFamily="34" charset="0"/>
              </a:rPr>
              <a:t>, </a:t>
            </a:r>
            <a:r>
              <a:rPr lang="es-MX" sz="2400" b="1" dirty="0" err="1">
                <a:latin typeface="Arial Black" panose="020B0A04020102020204" pitchFamily="34" charset="0"/>
              </a:rPr>
              <a:t>itteixmatiltia</a:t>
            </a:r>
            <a:r>
              <a:rPr lang="es-MX" sz="2400" b="1" dirty="0">
                <a:latin typeface="Arial Black" panose="020B0A04020102020204" pitchFamily="34" charset="0"/>
              </a:rPr>
              <a:t>, </a:t>
            </a:r>
            <a:r>
              <a:rPr lang="es-MX" sz="2400" b="1" dirty="0" err="1">
                <a:latin typeface="Arial Black" panose="020B0A04020102020204" pitchFamily="34" charset="0"/>
              </a:rPr>
              <a:t>ittemachtiah</a:t>
            </a:r>
            <a:r>
              <a:rPr lang="es-MX" sz="2400" b="1" dirty="0">
                <a:latin typeface="Arial Black" panose="020B0A04020102020204" pitchFamily="34" charset="0"/>
              </a:rPr>
              <a:t>, </a:t>
            </a:r>
            <a:r>
              <a:rPr lang="es-MX" sz="2400" b="1" dirty="0" err="1">
                <a:latin typeface="Arial Black" panose="020B0A04020102020204" pitchFamily="34" charset="0"/>
              </a:rPr>
              <a:t>itquitah</a:t>
            </a:r>
            <a:r>
              <a:rPr lang="es-MX" sz="2400" b="1" dirty="0">
                <a:latin typeface="Arial Black" panose="020B0A04020102020204" pitchFamily="34" charset="0"/>
              </a:rPr>
              <a:t> </a:t>
            </a:r>
            <a:r>
              <a:rPr lang="es-MX" sz="2400" b="1" dirty="0" err="1">
                <a:latin typeface="Arial Black" panose="020B0A04020102020204" pitchFamily="34" charset="0"/>
              </a:rPr>
              <a:t>mamochiua</a:t>
            </a:r>
            <a:r>
              <a:rPr lang="es-MX" sz="2400" b="1" dirty="0">
                <a:latin typeface="Arial Black" panose="020B0A04020102020204" pitchFamily="34" charset="0"/>
              </a:rPr>
              <a:t> in </a:t>
            </a:r>
            <a:r>
              <a:rPr lang="es-MX" sz="2400" b="1" dirty="0" err="1">
                <a:latin typeface="Arial Black" panose="020B0A04020102020204" pitchFamily="34" charset="0"/>
              </a:rPr>
              <a:t>tiquitl</a:t>
            </a:r>
            <a:endParaRPr lang="es-MX" sz="2400" dirty="0">
              <a:latin typeface="Arial Black" panose="020B0A04020102020204" pitchFamily="34" charset="0"/>
            </a:endParaRPr>
          </a:p>
        </p:txBody>
      </p:sp>
      <p:pic>
        <p:nvPicPr>
          <p:cNvPr id="4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60" y="3344749"/>
            <a:ext cx="3090618" cy="180286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7160" y="3616631"/>
            <a:ext cx="214398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0070C0"/>
                </a:solidFill>
                <a:latin typeface="Arial Black" panose="020B0A04020102020204" pitchFamily="34" charset="0"/>
              </a:rPr>
              <a:t>¿</a:t>
            </a:r>
            <a:r>
              <a:rPr lang="es-MX" sz="3200" dirty="0" err="1">
                <a:solidFill>
                  <a:srgbClr val="0070C0"/>
                </a:solidFill>
                <a:latin typeface="Arial Black" panose="020B0A04020102020204" pitchFamily="34" charset="0"/>
              </a:rPr>
              <a:t>Tlenoh</a:t>
            </a:r>
            <a:r>
              <a:rPr lang="es-MX" sz="32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s-MX" sz="3200" dirty="0" err="1">
                <a:solidFill>
                  <a:srgbClr val="0070C0"/>
                </a:solidFill>
                <a:latin typeface="Arial Black" panose="020B0A04020102020204" pitchFamily="34" charset="0"/>
              </a:rPr>
              <a:t>itmatih</a:t>
            </a:r>
            <a:r>
              <a:rPr lang="es-MX" sz="3200" dirty="0">
                <a:solidFill>
                  <a:srgbClr val="0070C0"/>
                </a:solidFill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473" y="3163146"/>
            <a:ext cx="4139543" cy="285927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668492" y="3344749"/>
            <a:ext cx="521524" cy="583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19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844636" y="301398"/>
            <a:ext cx="5303485" cy="923330"/>
          </a:xfrm>
          <a:prstGeom prst="rect">
            <a:avLst/>
          </a:prstGeom>
          <a:solidFill>
            <a:srgbClr val="06085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  <a:latin typeface="Arial Black" panose="020B0A04020102020204" pitchFamily="34" charset="0"/>
              </a:rPr>
              <a:t>CULTURA DE LA TRANSPARENCIA, TRANSPARENCIA PROACTIVA, GOBIERNO </a:t>
            </a:r>
            <a:r>
              <a:rPr lang="es-MX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ABIERTO</a:t>
            </a:r>
            <a:endParaRPr lang="es-MX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679" y="2248343"/>
            <a:ext cx="3438903" cy="2560590"/>
          </a:xfrm>
          <a:prstGeom prst="rect">
            <a:avLst/>
          </a:prstGeom>
        </p:spPr>
      </p:pic>
      <p:sp>
        <p:nvSpPr>
          <p:cNvPr id="4" name="Rectangle 11"/>
          <p:cNvSpPr/>
          <p:nvPr/>
        </p:nvSpPr>
        <p:spPr>
          <a:xfrm>
            <a:off x="0" y="2924341"/>
            <a:ext cx="3243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Arial Black" panose="020B0A04020102020204" pitchFamily="34" charset="0"/>
              </a:rPr>
              <a:t>Uso de lenguaje sencillo, sin tecnicismos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6496378" y="2924341"/>
            <a:ext cx="2807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Arial Black" panose="020B0A04020102020204" pitchFamily="34" charset="0"/>
              </a:rPr>
              <a:t>Participación ciudadana en las decisiones públicas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3243720" y="5302613"/>
            <a:ext cx="324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Arial Black" panose="020B0A04020102020204" pitchFamily="34" charset="0"/>
              </a:rPr>
              <a:t>Difusión de información sin obligación legal</a:t>
            </a:r>
            <a:endParaRPr lang="es-MX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7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74473" y="301397"/>
            <a:ext cx="5569527" cy="1122157"/>
          </a:xfrm>
          <a:prstGeom prst="rect">
            <a:avLst/>
          </a:prstGeom>
          <a:solidFill>
            <a:srgbClr val="001236"/>
          </a:solidFill>
        </p:spPr>
        <p:txBody>
          <a:bodyPr wrap="square" lIns="0" tIns="0" rIns="0" bIns="0" rtlCol="0"/>
          <a:lstStyle>
            <a:defPPr>
              <a:defRPr lang="es-MX"/>
            </a:defPPr>
            <a:lvl1pPr algn="ctr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MX" dirty="0"/>
              <a:t>CULTURA DE LA TRANSPARENCIA, </a:t>
            </a:r>
            <a:endParaRPr lang="es-MX" dirty="0" smtClean="0"/>
          </a:p>
          <a:p>
            <a:r>
              <a:rPr lang="es-MX" dirty="0" smtClean="0"/>
              <a:t>TRANSPARENCIA </a:t>
            </a:r>
            <a:r>
              <a:rPr lang="es-MX" dirty="0"/>
              <a:t>PROACTIVA, </a:t>
            </a:r>
            <a:endParaRPr lang="es-MX" dirty="0" smtClean="0"/>
          </a:p>
          <a:p>
            <a:r>
              <a:rPr lang="es-MX" dirty="0" smtClean="0"/>
              <a:t>GOBIERNO </a:t>
            </a:r>
            <a:r>
              <a:rPr lang="es-MX" dirty="0"/>
              <a:t>ABIERTO</a:t>
            </a: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053" y="2329240"/>
            <a:ext cx="3709885" cy="2560590"/>
          </a:xfrm>
          <a:prstGeom prst="rect">
            <a:avLst/>
          </a:prstGeom>
        </p:spPr>
      </p:pic>
      <p:sp>
        <p:nvSpPr>
          <p:cNvPr id="4" name="Rectangle 11"/>
          <p:cNvSpPr/>
          <p:nvPr/>
        </p:nvSpPr>
        <p:spPr>
          <a:xfrm>
            <a:off x="0" y="3194037"/>
            <a:ext cx="2888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rial Black" panose="020B0A04020102020204" pitchFamily="34" charset="0"/>
              </a:rPr>
              <a:t>Amo </a:t>
            </a:r>
            <a:r>
              <a:rPr lang="es-MX" sz="2400" b="1" dirty="0" err="1">
                <a:latin typeface="Arial Black" panose="020B0A04020102020204" pitchFamily="34" charset="0"/>
              </a:rPr>
              <a:t>mamocui</a:t>
            </a:r>
            <a:r>
              <a:rPr lang="es-MX" sz="2400" b="1" dirty="0">
                <a:latin typeface="Arial Black" panose="020B0A04020102020204" pitchFamily="34" charset="0"/>
              </a:rPr>
              <a:t> </a:t>
            </a:r>
            <a:r>
              <a:rPr lang="es-MX" sz="2400" b="1" dirty="0" err="1">
                <a:latin typeface="Arial Black" panose="020B0A04020102020204" pitchFamily="34" charset="0"/>
              </a:rPr>
              <a:t>cuahcualtlehtol</a:t>
            </a:r>
            <a:endParaRPr lang="es-MX" sz="2400" dirty="0">
              <a:latin typeface="Arial Black" panose="020B0A04020102020204" pitchFamily="34" charset="0"/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6368749" y="2805367"/>
            <a:ext cx="27752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In </a:t>
            </a:r>
            <a:r>
              <a:rPr lang="es-MX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tocniuan</a:t>
            </a:r>
            <a:r>
              <a:rPr lang="es-MX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MX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quixmatih</a:t>
            </a:r>
            <a:r>
              <a:rPr lang="es-MX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MX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quenih</a:t>
            </a:r>
            <a:r>
              <a:rPr lang="es-MX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MX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mochiua</a:t>
            </a:r>
            <a:r>
              <a:rPr lang="es-MX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in </a:t>
            </a:r>
            <a:r>
              <a:rPr lang="es-MX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tiquitl</a:t>
            </a:r>
            <a:r>
              <a:rPr lang="es-MX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6" name="Rectangle 13"/>
          <p:cNvSpPr/>
          <p:nvPr/>
        </p:nvSpPr>
        <p:spPr>
          <a:xfrm>
            <a:off x="3113103" y="5220486"/>
            <a:ext cx="36706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err="1">
                <a:latin typeface="Arial Black" panose="020B0A04020102020204" pitchFamily="34" charset="0"/>
              </a:rPr>
              <a:t>Innohmah</a:t>
            </a:r>
            <a:r>
              <a:rPr lang="es-MX" sz="2400" b="1" dirty="0">
                <a:latin typeface="Arial Black" panose="020B0A04020102020204" pitchFamily="34" charset="0"/>
              </a:rPr>
              <a:t> </a:t>
            </a:r>
            <a:r>
              <a:rPr lang="es-MX" sz="2400" b="1" dirty="0" err="1">
                <a:latin typeface="Arial Black" panose="020B0A04020102020204" pitchFamily="34" charset="0"/>
              </a:rPr>
              <a:t>icteixpantia</a:t>
            </a:r>
            <a:r>
              <a:rPr lang="es-MX" sz="2400" b="1" dirty="0">
                <a:latin typeface="Arial Black" panose="020B0A04020102020204" pitchFamily="34" charset="0"/>
              </a:rPr>
              <a:t> in </a:t>
            </a:r>
            <a:r>
              <a:rPr lang="es-MX" sz="2400" b="1" dirty="0" err="1">
                <a:latin typeface="Arial Black" panose="020B0A04020102020204" pitchFamily="34" charset="0"/>
              </a:rPr>
              <a:t>tiquitl</a:t>
            </a:r>
            <a:r>
              <a:rPr lang="es-MX" sz="2400" b="1" dirty="0">
                <a:latin typeface="Arial Black" panose="020B0A04020102020204" pitchFamily="34" charset="0"/>
              </a:rPr>
              <a:t> amo </a:t>
            </a:r>
            <a:r>
              <a:rPr lang="es-MX" sz="2400" b="1" dirty="0" err="1">
                <a:latin typeface="Arial Black" panose="020B0A04020102020204" pitchFamily="34" charset="0"/>
              </a:rPr>
              <a:t>moniqui</a:t>
            </a:r>
            <a:r>
              <a:rPr lang="es-MX" sz="2400" b="1" dirty="0">
                <a:latin typeface="Arial Black" panose="020B0A04020102020204" pitchFamily="34" charset="0"/>
              </a:rPr>
              <a:t> </a:t>
            </a:r>
            <a:r>
              <a:rPr lang="es-MX" sz="2400" b="1" dirty="0" err="1">
                <a:latin typeface="Arial Black" panose="020B0A04020102020204" pitchFamily="34" charset="0"/>
              </a:rPr>
              <a:t>ica</a:t>
            </a:r>
            <a:r>
              <a:rPr lang="es-MX" sz="2400" b="1" dirty="0">
                <a:latin typeface="Arial Black" panose="020B0A04020102020204" pitchFamily="34" charset="0"/>
              </a:rPr>
              <a:t> </a:t>
            </a:r>
            <a:r>
              <a:rPr lang="es-MX" sz="2400" b="1" dirty="0" err="1">
                <a:latin typeface="Arial Black" panose="020B0A04020102020204" pitchFamily="34" charset="0"/>
              </a:rPr>
              <a:t>tiquiuahcayotl</a:t>
            </a:r>
            <a:r>
              <a:rPr lang="es-MX" sz="2400" b="1" dirty="0">
                <a:latin typeface="Arial Black" panose="020B0A04020102020204" pitchFamily="34" charset="0"/>
              </a:rPr>
              <a:t>.</a:t>
            </a:r>
            <a:endParaRPr lang="es-MX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51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912649"/>
              </p:ext>
            </p:extLst>
          </p:nvPr>
        </p:nvGraphicFramePr>
        <p:xfrm>
          <a:off x="558435" y="2725868"/>
          <a:ext cx="8146142" cy="148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61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88660">
                <a:tc>
                  <a:txBody>
                    <a:bodyPr/>
                    <a:lstStyle/>
                    <a:p>
                      <a:pPr algn="ctr"/>
                      <a:r>
                        <a:rPr lang="es-ES" sz="80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Tlasohcamatictzin</a:t>
                      </a:r>
                      <a:endParaRPr lang="es-ES" sz="8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112382"/>
              </p:ext>
            </p:extLst>
          </p:nvPr>
        </p:nvGraphicFramePr>
        <p:xfrm>
          <a:off x="3387436" y="1415228"/>
          <a:ext cx="5317141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141"/>
              </a:tblGrid>
              <a:tr h="1167232">
                <a:tc>
                  <a:txBody>
                    <a:bodyPr/>
                    <a:lstStyle/>
                    <a:p>
                      <a:pPr algn="ctr"/>
                      <a:r>
                        <a:rPr lang="es-ES" sz="8000" dirty="0" smtClean="0">
                          <a:solidFill>
                            <a:schemeClr val="bg1"/>
                          </a:solidFill>
                        </a:rPr>
                        <a:t>GRACIAS !!</a:t>
                      </a:r>
                      <a:endParaRPr lang="es-ES" sz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6085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05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056" y="1171187"/>
            <a:ext cx="6675279" cy="13434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 smtClean="0">
                <a:latin typeface="Arial Black" panose="020B0A04020102020204" pitchFamily="34" charset="0"/>
              </a:rPr>
              <a:t>¿</a:t>
            </a:r>
            <a:r>
              <a:rPr lang="es-MX" dirty="0" err="1" smtClean="0">
                <a:latin typeface="Arial Black" panose="020B0A04020102020204" pitchFamily="34" charset="0"/>
              </a:rPr>
              <a:t>Tlenoh</a:t>
            </a:r>
            <a:r>
              <a:rPr lang="es-MX" dirty="0" smtClean="0">
                <a:latin typeface="Arial Black" panose="020B0A04020102020204" pitchFamily="34" charset="0"/>
              </a:rPr>
              <a:t> </a:t>
            </a:r>
            <a:r>
              <a:rPr lang="es-MX" dirty="0" err="1" smtClean="0">
                <a:latin typeface="Arial Black" panose="020B0A04020102020204" pitchFamily="34" charset="0"/>
              </a:rPr>
              <a:t>ictosniqui</a:t>
            </a:r>
            <a:r>
              <a:rPr lang="es-MX" dirty="0" smtClean="0">
                <a:latin typeface="Arial Black" panose="020B0A04020102020204" pitchFamily="34" charset="0"/>
              </a:rPr>
              <a:t> se órgano garante?</a:t>
            </a:r>
            <a:endParaRPr lang="es-MX" dirty="0">
              <a:latin typeface="Arial Black" panose="020B0A04020102020204" pitchFamily="34" charset="0"/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056" y="2908204"/>
            <a:ext cx="2714975" cy="1520386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150" y="4822193"/>
            <a:ext cx="2118960" cy="15668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754" y="2514601"/>
            <a:ext cx="1849581" cy="217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5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8820" y="1341058"/>
            <a:ext cx="4544908" cy="1000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dirty="0" smtClean="0">
                <a:latin typeface="Arial Black" panose="020B0A04020102020204" pitchFamily="34" charset="0"/>
              </a:rPr>
              <a:t>¿Qué leyes </a:t>
            </a:r>
          </a:p>
          <a:p>
            <a:pPr algn="ctr"/>
            <a:r>
              <a:rPr lang="es-MX" sz="3200" dirty="0" smtClean="0">
                <a:latin typeface="Arial Black" panose="020B0A04020102020204" pitchFamily="34" charset="0"/>
              </a:rPr>
              <a:t>nos regulan?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371426" y="2280413"/>
            <a:ext cx="5685703" cy="4060556"/>
            <a:chOff x="6146523" y="2386739"/>
            <a:chExt cx="5685703" cy="4060556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26" t="30283" r="14143" b="10508"/>
            <a:stretch/>
          </p:blipFill>
          <p:spPr>
            <a:xfrm>
              <a:off x="6695268" y="2386739"/>
              <a:ext cx="4788976" cy="4060556"/>
            </a:xfrm>
            <a:prstGeom prst="rect">
              <a:avLst/>
            </a:prstGeom>
          </p:spPr>
        </p:pic>
        <p:sp>
          <p:nvSpPr>
            <p:cNvPr id="7" name="Rectangle 7"/>
            <p:cNvSpPr/>
            <p:nvPr/>
          </p:nvSpPr>
          <p:spPr>
            <a:xfrm>
              <a:off x="7938938" y="2719364"/>
              <a:ext cx="214148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CONSTITUCIÓN</a:t>
              </a:r>
              <a:endPara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8" name="Rectangle 8"/>
            <p:cNvSpPr/>
            <p:nvPr/>
          </p:nvSpPr>
          <p:spPr>
            <a:xfrm>
              <a:off x="6959132" y="3491705"/>
              <a:ext cx="409592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LEY GENERAL TRANSPARENCIA</a:t>
              </a:r>
              <a:endPara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9" name="Rectangle 9"/>
            <p:cNvSpPr/>
            <p:nvPr/>
          </p:nvSpPr>
          <p:spPr>
            <a:xfrm>
              <a:off x="6906607" y="5054447"/>
              <a:ext cx="413382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LEY DE TRANSPARENCIA LOCAL</a:t>
              </a:r>
              <a:endPara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10" name="Rectangle 10"/>
            <p:cNvSpPr/>
            <p:nvPr/>
          </p:nvSpPr>
          <p:spPr>
            <a:xfrm>
              <a:off x="6146523" y="5780282"/>
              <a:ext cx="55868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LEY DE PROTECCIÓN DE DATOS - PÚBLICOS</a:t>
              </a:r>
              <a:endPara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>
              <a:off x="6259482" y="4274363"/>
              <a:ext cx="557274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LEY DE PROTECCIÓN DE DATOS- PRIVADOS</a:t>
              </a:r>
              <a:endPara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88" y="3222153"/>
            <a:ext cx="2574365" cy="18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4320" y="1162654"/>
            <a:ext cx="6858697" cy="10610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>
                <a:solidFill>
                  <a:srgbClr val="002060"/>
                </a:solidFill>
                <a:latin typeface="Arial Black" panose="020B0A04020102020204" pitchFamily="34" charset="0"/>
              </a:rPr>
              <a:t>¿</a:t>
            </a:r>
            <a:r>
              <a:rPr lang="es-MX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Catliyeh</a:t>
            </a:r>
            <a:r>
              <a:rPr lang="es-MX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in </a:t>
            </a:r>
            <a:r>
              <a:rPr lang="es-MX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tlanauatil</a:t>
            </a:r>
            <a:r>
              <a:rPr lang="es-MX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MX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tlen</a:t>
            </a:r>
            <a:r>
              <a:rPr lang="es-MX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MX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tlamatlanih</a:t>
            </a:r>
            <a:r>
              <a:rPr lang="es-MX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MX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mamochiua</a:t>
            </a:r>
            <a:r>
              <a:rPr lang="es-MX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MX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yec</a:t>
            </a:r>
            <a:r>
              <a:rPr lang="es-MX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in </a:t>
            </a:r>
            <a:r>
              <a:rPr lang="es-MX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tiquitl</a:t>
            </a:r>
            <a:r>
              <a:rPr lang="es-MX" sz="2400" dirty="0">
                <a:solidFill>
                  <a:srgbClr val="002060"/>
                </a:solidFill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 t="30283" r="14143" b="10508"/>
          <a:stretch/>
        </p:blipFill>
        <p:spPr>
          <a:xfrm>
            <a:off x="3887382" y="2397131"/>
            <a:ext cx="4788976" cy="4060556"/>
          </a:xfrm>
          <a:prstGeom prst="rect">
            <a:avLst/>
          </a:prstGeom>
        </p:spPr>
      </p:pic>
      <p:sp>
        <p:nvSpPr>
          <p:cNvPr id="4" name="Rectangle 7"/>
          <p:cNvSpPr/>
          <p:nvPr/>
        </p:nvSpPr>
        <p:spPr>
          <a:xfrm>
            <a:off x="5306175" y="2826898"/>
            <a:ext cx="173957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CONSTITUCIÓN</a:t>
            </a:r>
            <a:endParaRPr lang="en-US" sz="1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4563423" y="3564442"/>
            <a:ext cx="335938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LEY GENERAL TRANSPARENCIA</a:t>
            </a:r>
            <a:endParaRPr lang="en-US" sz="1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4511347" y="5127184"/>
            <a:ext cx="339637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LEY DE TRANSPARENCIA LOCAL</a:t>
            </a:r>
            <a:endParaRPr lang="en-US" sz="1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3908486" y="5853019"/>
            <a:ext cx="453495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LEY DE PROTECCIÓN DE DATOS - PÚBLICOS</a:t>
            </a:r>
            <a:endParaRPr lang="en-US" sz="1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4044367" y="4347100"/>
            <a:ext cx="447500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LEY DE PROTECCIÓN DE DATOS- PRIVADOS</a:t>
            </a:r>
            <a:endParaRPr lang="en-US" sz="1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76" y="3434066"/>
            <a:ext cx="2304037" cy="16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4871" y="1431203"/>
            <a:ext cx="8139583" cy="5889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>
                <a:latin typeface="Arial Black" panose="020B0A04020102020204" pitchFamily="34" charset="0"/>
              </a:rPr>
              <a:t>¿Cuál es nuestra función principal?</a:t>
            </a:r>
            <a:endParaRPr lang="es-MX" sz="3200" dirty="0">
              <a:latin typeface="Arial Black" panose="020B0A04020102020204" pitchFamily="34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789709" y="2109355"/>
            <a:ext cx="8177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</a:t>
            </a:r>
            <a:r>
              <a:rPr lang="es-MX" b="1" dirty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b="1" dirty="0" smtClean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Difundir </a:t>
            </a:r>
            <a:r>
              <a:rPr lang="es-MX" b="1" dirty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MX" b="1" dirty="0" smtClean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Garantizar </a:t>
            </a:r>
            <a:r>
              <a:rPr lang="es-MX" b="1" dirty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Estado y sus Municipios, el acceso a la información pública y la protección a los datos personales en los términos que establezca la legislación de la </a:t>
            </a:r>
            <a:r>
              <a:rPr lang="es-MX" b="1" dirty="0" smtClean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materia.</a:t>
            </a:r>
            <a:endParaRPr lang="es-MX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10" y="3709555"/>
            <a:ext cx="3851687" cy="20158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192" y="3596121"/>
            <a:ext cx="2629274" cy="212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6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2244" y="1432227"/>
            <a:ext cx="6548084" cy="927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dirty="0">
                <a:latin typeface="Arial Black" panose="020B0A04020102020204" pitchFamily="34" charset="0"/>
              </a:rPr>
              <a:t>¿</a:t>
            </a:r>
            <a:r>
              <a:rPr lang="es-MX" sz="3200" dirty="0" err="1">
                <a:latin typeface="Arial Black" panose="020B0A04020102020204" pitchFamily="34" charset="0"/>
              </a:rPr>
              <a:t>Catliyeh</a:t>
            </a:r>
            <a:r>
              <a:rPr lang="es-MX" sz="3200" dirty="0">
                <a:latin typeface="Arial Black" panose="020B0A04020102020204" pitchFamily="34" charset="0"/>
              </a:rPr>
              <a:t> </a:t>
            </a:r>
            <a:r>
              <a:rPr lang="es-MX" sz="3200" dirty="0" err="1">
                <a:latin typeface="Arial Black" panose="020B0A04020102020204" pitchFamily="34" charset="0"/>
              </a:rPr>
              <a:t>yec</a:t>
            </a:r>
            <a:r>
              <a:rPr lang="es-MX" sz="3200" dirty="0">
                <a:latin typeface="Arial Black" panose="020B0A04020102020204" pitchFamily="34" charset="0"/>
              </a:rPr>
              <a:t> in </a:t>
            </a:r>
            <a:r>
              <a:rPr lang="es-MX" sz="3200" dirty="0" err="1">
                <a:latin typeface="Arial Black" panose="020B0A04020102020204" pitchFamily="34" charset="0"/>
              </a:rPr>
              <a:t>totiquiu</a:t>
            </a:r>
            <a:r>
              <a:rPr lang="es-MX" sz="32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3" name="Rectangle 1"/>
          <p:cNvSpPr/>
          <p:nvPr/>
        </p:nvSpPr>
        <p:spPr>
          <a:xfrm>
            <a:off x="966355" y="2359748"/>
            <a:ext cx="7346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err="1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Itteixmailtiah</a:t>
            </a:r>
            <a:r>
              <a:rPr lang="es-MX" b="1" dirty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MX" b="1" dirty="0" err="1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ittematiltiah</a:t>
            </a:r>
            <a:r>
              <a:rPr lang="es-MX" b="1" dirty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uan</a:t>
            </a:r>
            <a:r>
              <a:rPr lang="es-MX" b="1" dirty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itquitah</a:t>
            </a:r>
            <a:r>
              <a:rPr lang="es-MX" b="1" dirty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Estados </a:t>
            </a:r>
            <a:r>
              <a:rPr lang="es-MX" b="1" dirty="0" err="1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uan</a:t>
            </a:r>
            <a:r>
              <a:rPr lang="es-MX" b="1" dirty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niMunicipios</a:t>
            </a:r>
            <a:r>
              <a:rPr lang="es-MX" b="1" dirty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MX" b="1" dirty="0" err="1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tocniuan</a:t>
            </a:r>
            <a:r>
              <a:rPr lang="es-MX" b="1" dirty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uili</a:t>
            </a:r>
            <a:r>
              <a:rPr lang="es-MX" b="1" dirty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macpiayacan</a:t>
            </a:r>
            <a:r>
              <a:rPr lang="es-MX" b="1" dirty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información publica </a:t>
            </a:r>
            <a:r>
              <a:rPr lang="es-MX" b="1" dirty="0" err="1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uan</a:t>
            </a:r>
            <a:r>
              <a:rPr lang="es-MX" b="1" dirty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itquinpaleuiah</a:t>
            </a:r>
            <a:r>
              <a:rPr lang="es-MX" b="1" dirty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tlen</a:t>
            </a:r>
            <a:r>
              <a:rPr lang="es-MX" b="1" dirty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ihcuilutoc</a:t>
            </a:r>
            <a:r>
              <a:rPr lang="es-MX" b="1" dirty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itich</a:t>
            </a:r>
            <a:r>
              <a:rPr lang="es-MX" b="1" dirty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nimaman</a:t>
            </a:r>
            <a:r>
              <a:rPr lang="es-MX" b="1" dirty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MX" b="1" dirty="0" err="1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tocniuan,quemeh</a:t>
            </a:r>
            <a:r>
              <a:rPr lang="es-MX" b="1" dirty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b="1" dirty="0" err="1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quintoua</a:t>
            </a:r>
            <a:r>
              <a:rPr lang="es-MX" b="1" dirty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MX" b="1" dirty="0" err="1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tlanauatil</a:t>
            </a:r>
            <a:r>
              <a:rPr lang="es-MX" b="1" dirty="0">
                <a:solidFill>
                  <a:schemeClr val="accent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86" y="4062846"/>
            <a:ext cx="3673000" cy="19223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77703" y="4062846"/>
            <a:ext cx="2577951" cy="208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5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3455" y="1079857"/>
            <a:ext cx="8416636" cy="688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400" dirty="0" smtClean="0">
                <a:latin typeface="Arial Black" panose="020B0A04020102020204" pitchFamily="34" charset="0"/>
              </a:rPr>
              <a:t>¿Qué principios se deben cumplir?</a:t>
            </a:r>
            <a:endParaRPr lang="es-MX" sz="3400" dirty="0">
              <a:latin typeface="Arial Black" panose="020B0A04020102020204" pitchFamily="34" charset="0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931923" y="2532462"/>
            <a:ext cx="53857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Certeza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Eficacia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Imparcialidad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Independencia </a:t>
            </a:r>
            <a:endParaRPr lang="es-MX" sz="2000" dirty="0">
              <a:solidFill>
                <a:schemeClr val="accent5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Legalidad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Máxima Publicidad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Máxima </a:t>
            </a:r>
            <a:r>
              <a:rPr lang="es-MX" sz="20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publicidad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Simplicidad y rapidez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Gratuidad del procedimiento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Costo razonable de la </a:t>
            </a:r>
            <a:r>
              <a:rPr lang="es-MX" sz="20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reproducción</a:t>
            </a:r>
            <a:endParaRPr lang="es-MX" sz="2000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http://eljuegodelacorte.nexos.com.mx/wp-content/uploads/2014/03/transparenci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2068">
            <a:off x="5386008" y="2541699"/>
            <a:ext cx="2868194" cy="285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6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3291" y="1350818"/>
            <a:ext cx="8468591" cy="889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400" dirty="0">
                <a:latin typeface="Arial Black" panose="020B0A04020102020204" pitchFamily="34" charset="0"/>
              </a:rPr>
              <a:t>¿</a:t>
            </a:r>
            <a:r>
              <a:rPr lang="es-MX" sz="3400" dirty="0" err="1">
                <a:latin typeface="Arial Black" panose="020B0A04020102020204" pitchFamily="34" charset="0"/>
              </a:rPr>
              <a:t>Quenih</a:t>
            </a:r>
            <a:r>
              <a:rPr lang="es-MX" sz="3400" dirty="0">
                <a:latin typeface="Arial Black" panose="020B0A04020102020204" pitchFamily="34" charset="0"/>
              </a:rPr>
              <a:t> </a:t>
            </a:r>
            <a:r>
              <a:rPr lang="es-MX" sz="3400" dirty="0" err="1" smtClean="0">
                <a:latin typeface="Arial Black" panose="020B0A04020102020204" pitchFamily="34" charset="0"/>
              </a:rPr>
              <a:t>icnamiqui</a:t>
            </a:r>
            <a:r>
              <a:rPr lang="es-MX" sz="3400" dirty="0" smtClean="0">
                <a:latin typeface="Arial Black" panose="020B0A04020102020204" pitchFamily="34" charset="0"/>
              </a:rPr>
              <a:t>  </a:t>
            </a:r>
            <a:r>
              <a:rPr lang="es-MX" sz="3400" dirty="0" err="1">
                <a:latin typeface="Arial Black" panose="020B0A04020102020204" pitchFamily="34" charset="0"/>
              </a:rPr>
              <a:t>tiquitiaqueh</a:t>
            </a:r>
            <a:r>
              <a:rPr lang="es-MX" sz="34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3" name="Rectangle 1"/>
          <p:cNvSpPr/>
          <p:nvPr/>
        </p:nvSpPr>
        <p:spPr>
          <a:xfrm>
            <a:off x="235733" y="2395149"/>
            <a:ext cx="45648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Icteixpantiah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nochi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tlen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mochiua</a:t>
            </a:r>
            <a:endParaRPr lang="es-MX" sz="1600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Amo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oueh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uan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ica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ihsiucayotl</a:t>
            </a:r>
            <a:endParaRPr lang="es-MX" sz="1600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Amo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quexquich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ihcuac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icchiutoqueh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nintiqui</a:t>
            </a:r>
            <a:endParaRPr lang="es-MX" sz="1600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Tlasohnesi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tla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quemah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sequintlaxtlaua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in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amameh</a:t>
            </a:r>
            <a:endParaRPr lang="es-MX" sz="1600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http://eljuegodelacorte.nexos.com.mx/wp-content/uploads/2014/03/transparenci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548">
            <a:off x="3662848" y="4089228"/>
            <a:ext cx="2398502" cy="238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4800601" y="2395149"/>
            <a:ext cx="42706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Milauac</a:t>
            </a:r>
            <a:endParaRPr lang="es-MX" sz="1600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Yec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tiquitl</a:t>
            </a:r>
            <a:endParaRPr lang="es-MX" sz="1600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Amo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techicoitah</a:t>
            </a:r>
            <a:endParaRPr lang="es-MX" sz="1600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mahsic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nochi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tlen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moniqui</a:t>
            </a:r>
            <a:endParaRPr lang="es-MX" sz="1600" dirty="0">
              <a:solidFill>
                <a:schemeClr val="accent5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Icchiuah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yec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inauac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in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tlanauatil</a:t>
            </a:r>
            <a:endParaRPr lang="es-MX" sz="1600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Mahsic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iteicmatiltis</a:t>
            </a:r>
            <a:r>
              <a:rPr lang="es-MX" sz="1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s-MX" sz="1600" b="1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nochi</a:t>
            </a:r>
            <a:endParaRPr lang="es-MX" sz="16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7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558</Words>
  <Application>Microsoft Office PowerPoint</Application>
  <PresentationFormat>Presentación en pantalla (4:3)</PresentationFormat>
  <Paragraphs>107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宋体</vt:lpstr>
      <vt:lpstr>Arial</vt:lpstr>
      <vt:lpstr>Arial Black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DC y VC</dc:creator>
  <cp:lastModifiedBy>C. Gral. Ejecutiva</cp:lastModifiedBy>
  <cp:revision>16</cp:revision>
  <dcterms:created xsi:type="dcterms:W3CDTF">2017-12-11T17:38:57Z</dcterms:created>
  <dcterms:modified xsi:type="dcterms:W3CDTF">2018-02-12T17:05:30Z</dcterms:modified>
</cp:coreProperties>
</file>