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IBM Plex Sans" panose="020B0503050203000203" pitchFamily="34" charset="0"/>
      <p:regular r:id="rId47"/>
    </p:embeddedFont>
    <p:embeddedFont>
      <p:font typeface="IBM Plex Sans Bold" panose="020B0803050203000203"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8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5.sv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6969"/>
        </a:solidFill>
        <a:effectLst/>
      </p:bgPr>
    </p:bg>
    <p:spTree>
      <p:nvGrpSpPr>
        <p:cNvPr id="1" name=""/>
        <p:cNvGrpSpPr/>
        <p:nvPr/>
      </p:nvGrpSpPr>
      <p:grpSpPr>
        <a:xfrm>
          <a:off x="0" y="0"/>
          <a:ext cx="0" cy="0"/>
          <a:chOff x="0" y="0"/>
          <a:chExt cx="0" cy="0"/>
        </a:xfrm>
      </p:grpSpPr>
      <p:sp>
        <p:nvSpPr>
          <p:cNvPr id="2" name="AutoShape 2"/>
          <p:cNvSpPr/>
          <p:nvPr/>
        </p:nvSpPr>
        <p:spPr>
          <a:xfrm rot="-2230017">
            <a:off x="5695950" y="5133975"/>
            <a:ext cx="16230600" cy="8229600"/>
          </a:xfrm>
          <a:prstGeom prst="rect">
            <a:avLst/>
          </a:prstGeom>
          <a:solidFill>
            <a:srgbClr val="FFFFFF"/>
          </a:solidFill>
        </p:spPr>
      </p:sp>
      <p:sp>
        <p:nvSpPr>
          <p:cNvPr id="3" name="AutoShape 3"/>
          <p:cNvSpPr/>
          <p:nvPr/>
        </p:nvSpPr>
        <p:spPr>
          <a:xfrm rot="-3000123">
            <a:off x="15007363" y="-2499627"/>
            <a:ext cx="3490959" cy="6913768"/>
          </a:xfrm>
          <a:prstGeom prst="rect">
            <a:avLst/>
          </a:prstGeom>
          <a:solidFill>
            <a:srgbClr val="ADBFCC"/>
          </a:solidFill>
        </p:spPr>
      </p:sp>
      <p:sp>
        <p:nvSpPr>
          <p:cNvPr id="4" name="AutoShape 4"/>
          <p:cNvSpPr/>
          <p:nvPr/>
        </p:nvSpPr>
        <p:spPr>
          <a:xfrm rot="-3000123">
            <a:off x="-2857936" y="6169429"/>
            <a:ext cx="7510232" cy="8781658"/>
          </a:xfrm>
          <a:prstGeom prst="rect">
            <a:avLst/>
          </a:prstGeom>
          <a:solidFill>
            <a:srgbClr val="2C4359"/>
          </a:solidFill>
        </p:spPr>
      </p:sp>
      <p:sp>
        <p:nvSpPr>
          <p:cNvPr id="5" name="Freeform 5"/>
          <p:cNvSpPr/>
          <p:nvPr/>
        </p:nvSpPr>
        <p:spPr>
          <a:xfrm>
            <a:off x="10130327" y="6649162"/>
            <a:ext cx="7971349" cy="3464215"/>
          </a:xfrm>
          <a:custGeom>
            <a:avLst/>
            <a:gdLst/>
            <a:ahLst/>
            <a:cxnLst/>
            <a:rect l="l" t="t" r="r" b="b"/>
            <a:pathLst>
              <a:path w="7971349" h="3464215">
                <a:moveTo>
                  <a:pt x="0" y="0"/>
                </a:moveTo>
                <a:lnTo>
                  <a:pt x="7971348" y="0"/>
                </a:lnTo>
                <a:lnTo>
                  <a:pt x="7971348" y="3464216"/>
                </a:lnTo>
                <a:lnTo>
                  <a:pt x="0" y="3464216"/>
                </a:lnTo>
                <a:lnTo>
                  <a:pt x="0" y="0"/>
                </a:lnTo>
                <a:close/>
              </a:path>
            </a:pathLst>
          </a:custGeom>
          <a:blipFill>
            <a:blip r:embed="rId2"/>
            <a:stretch>
              <a:fillRect/>
            </a:stretch>
          </a:blipFill>
        </p:spPr>
      </p:sp>
      <p:grpSp>
        <p:nvGrpSpPr>
          <p:cNvPr id="6" name="Group 6"/>
          <p:cNvGrpSpPr/>
          <p:nvPr/>
        </p:nvGrpSpPr>
        <p:grpSpPr>
          <a:xfrm>
            <a:off x="459374" y="1028700"/>
            <a:ext cx="14315600" cy="4608194"/>
            <a:chOff x="0" y="0"/>
            <a:chExt cx="19087466" cy="6144259"/>
          </a:xfrm>
        </p:grpSpPr>
        <p:sp>
          <p:nvSpPr>
            <p:cNvPr id="7" name="TextBox 7"/>
            <p:cNvSpPr txBox="1"/>
            <p:nvPr/>
          </p:nvSpPr>
          <p:spPr>
            <a:xfrm>
              <a:off x="0" y="-38100"/>
              <a:ext cx="19087466" cy="5107737"/>
            </a:xfrm>
            <a:prstGeom prst="rect">
              <a:avLst/>
            </a:prstGeom>
          </p:spPr>
          <p:txBody>
            <a:bodyPr lIns="0" tIns="0" rIns="0" bIns="0" rtlCol="0" anchor="t">
              <a:spAutoFit/>
            </a:bodyPr>
            <a:lstStyle/>
            <a:p>
              <a:pPr>
                <a:lnSpc>
                  <a:spcPts val="7585"/>
                </a:lnSpc>
              </a:pPr>
              <a:r>
                <a:rPr lang="en-US" sz="6020">
                  <a:solidFill>
                    <a:srgbClr val="FFFFFF"/>
                  </a:solidFill>
                  <a:latin typeface="IBM Plex Sans"/>
                </a:rPr>
                <a:t>INTRODUCCIÓN A LA PROTECCIÓN DE DATOS PERSONALES EN POSESIÓN </a:t>
              </a:r>
            </a:p>
            <a:p>
              <a:pPr>
                <a:lnSpc>
                  <a:spcPts val="7585"/>
                </a:lnSpc>
              </a:pPr>
              <a:r>
                <a:rPr lang="en-US" sz="6020">
                  <a:solidFill>
                    <a:srgbClr val="FFFFFF"/>
                  </a:solidFill>
                  <a:latin typeface="IBM Plex Sans"/>
                </a:rPr>
                <a:t>DE SUJETOS OBLIGADOS DEL ESTADO DE PUEBLA</a:t>
              </a:r>
            </a:p>
          </p:txBody>
        </p:sp>
        <p:sp>
          <p:nvSpPr>
            <p:cNvPr id="8" name="TextBox 8"/>
            <p:cNvSpPr txBox="1"/>
            <p:nvPr/>
          </p:nvSpPr>
          <p:spPr>
            <a:xfrm>
              <a:off x="0" y="5324047"/>
              <a:ext cx="19087466" cy="820212"/>
            </a:xfrm>
            <a:prstGeom prst="rect">
              <a:avLst/>
            </a:prstGeom>
          </p:spPr>
          <p:txBody>
            <a:bodyPr lIns="0" tIns="0" rIns="0" bIns="0" rtlCol="0" anchor="t">
              <a:spAutoFit/>
            </a:bodyPr>
            <a:lstStyle/>
            <a:p>
              <a:pPr>
                <a:lnSpc>
                  <a:spcPts val="5209"/>
                </a:lnSpc>
                <a:spcBef>
                  <a:spcPct val="0"/>
                </a:spcBef>
              </a:pPr>
              <a:endParaRPr/>
            </a:p>
          </p:txBody>
        </p:sp>
      </p:grpSp>
      <p:sp>
        <p:nvSpPr>
          <p:cNvPr id="9" name="TextBox 9"/>
          <p:cNvSpPr txBox="1"/>
          <p:nvPr/>
        </p:nvSpPr>
        <p:spPr>
          <a:xfrm>
            <a:off x="459374" y="9248775"/>
            <a:ext cx="3314437" cy="742950"/>
          </a:xfrm>
          <a:prstGeom prst="rect">
            <a:avLst/>
          </a:prstGeom>
        </p:spPr>
        <p:txBody>
          <a:bodyPr lIns="0" tIns="0" rIns="0" bIns="0" rtlCol="0" anchor="t">
            <a:spAutoFit/>
          </a:bodyPr>
          <a:lstStyle/>
          <a:p>
            <a:pPr>
              <a:lnSpc>
                <a:spcPts val="2999"/>
              </a:lnSpc>
            </a:pPr>
            <a:r>
              <a:rPr lang="en-US" sz="2499">
                <a:solidFill>
                  <a:srgbClr val="FFFFFF"/>
                </a:solidFill>
                <a:latin typeface="IBM Plex Sans"/>
              </a:rPr>
              <a:t>AGOSTO 2023</a:t>
            </a:r>
          </a:p>
          <a:p>
            <a:pPr>
              <a:lnSpc>
                <a:spcPts val="2999"/>
              </a:lnSpc>
              <a:spcBef>
                <a:spcPct val="0"/>
              </a:spcBef>
            </a:pPr>
            <a:endParaRPr lang="en-US" sz="2499">
              <a:solidFill>
                <a:srgbClr val="FFFFFF"/>
              </a:solidFill>
              <a:latin typeface="IBM Plex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40635">
            <a:off x="-2024262" y="-3837405"/>
            <a:ext cx="10591358" cy="5278373"/>
          </a:xfrm>
          <a:prstGeom prst="rect">
            <a:avLst/>
          </a:prstGeom>
          <a:solidFill>
            <a:srgbClr val="446969"/>
          </a:solidFill>
        </p:spPr>
      </p:sp>
      <p:sp>
        <p:nvSpPr>
          <p:cNvPr id="3" name="Freeform 3"/>
          <p:cNvSpPr/>
          <p:nvPr/>
        </p:nvSpPr>
        <p:spPr>
          <a:xfrm>
            <a:off x="442971" y="151673"/>
            <a:ext cx="3518673" cy="1529156"/>
          </a:xfrm>
          <a:custGeom>
            <a:avLst/>
            <a:gdLst/>
            <a:ahLst/>
            <a:cxnLst/>
            <a:rect l="l" t="t" r="r" b="b"/>
            <a:pathLst>
              <a:path w="3518673" h="1529156">
                <a:moveTo>
                  <a:pt x="0" y="0"/>
                </a:moveTo>
                <a:lnTo>
                  <a:pt x="3518672" y="0"/>
                </a:lnTo>
                <a:lnTo>
                  <a:pt x="3518672" y="1529157"/>
                </a:lnTo>
                <a:lnTo>
                  <a:pt x="0" y="1529157"/>
                </a:lnTo>
                <a:lnTo>
                  <a:pt x="0" y="0"/>
                </a:lnTo>
                <a:close/>
              </a:path>
            </a:pathLst>
          </a:custGeom>
          <a:blipFill>
            <a:blip r:embed="rId2"/>
            <a:stretch>
              <a:fillRect/>
            </a:stretch>
          </a:blipFill>
        </p:spPr>
      </p:sp>
      <p:grpSp>
        <p:nvGrpSpPr>
          <p:cNvPr id="4" name="Group 4"/>
          <p:cNvGrpSpPr/>
          <p:nvPr/>
        </p:nvGrpSpPr>
        <p:grpSpPr>
          <a:xfrm>
            <a:off x="0" y="9767255"/>
            <a:ext cx="6026729" cy="519745"/>
            <a:chOff x="0" y="0"/>
            <a:chExt cx="1587287" cy="136887"/>
          </a:xfrm>
        </p:grpSpPr>
        <p:sp>
          <p:nvSpPr>
            <p:cNvPr id="5" name="Freeform 5"/>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2261271" y="6041102"/>
            <a:ext cx="3956341" cy="3726154"/>
          </a:xfrm>
          <a:custGeom>
            <a:avLst/>
            <a:gdLst/>
            <a:ahLst/>
            <a:cxnLst/>
            <a:rect l="l" t="t" r="r" b="b"/>
            <a:pathLst>
              <a:path w="3956341" h="3726154">
                <a:moveTo>
                  <a:pt x="0" y="0"/>
                </a:moveTo>
                <a:lnTo>
                  <a:pt x="3956340" y="0"/>
                </a:lnTo>
                <a:lnTo>
                  <a:pt x="3956340" y="3726153"/>
                </a:lnTo>
                <a:lnTo>
                  <a:pt x="0" y="3726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2595066" y="5370530"/>
            <a:ext cx="4151122" cy="4114800"/>
          </a:xfrm>
          <a:custGeom>
            <a:avLst/>
            <a:gdLst/>
            <a:ahLst/>
            <a:cxnLst/>
            <a:rect l="l" t="t" r="r" b="b"/>
            <a:pathLst>
              <a:path w="4151122" h="4114800">
                <a:moveTo>
                  <a:pt x="0" y="0"/>
                </a:moveTo>
                <a:lnTo>
                  <a:pt x="4151122" y="0"/>
                </a:lnTo>
                <a:lnTo>
                  <a:pt x="41511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1328777" y="2488281"/>
            <a:ext cx="7421978" cy="2600325"/>
          </a:xfrm>
          <a:prstGeom prst="rect">
            <a:avLst/>
          </a:prstGeom>
        </p:spPr>
        <p:txBody>
          <a:bodyPr lIns="0" tIns="0" rIns="0" bIns="0" rtlCol="0" anchor="t">
            <a:spAutoFit/>
          </a:bodyPr>
          <a:lstStyle/>
          <a:p>
            <a:pPr algn="just">
              <a:lnSpc>
                <a:spcPts val="2999"/>
              </a:lnSpc>
            </a:pPr>
            <a:r>
              <a:rPr lang="en-US" sz="2499">
                <a:solidFill>
                  <a:srgbClr val="2C4359"/>
                </a:solidFill>
                <a:latin typeface="IBM Plex Sans Bold"/>
              </a:rPr>
              <a:t>ENCARGADO</a:t>
            </a:r>
          </a:p>
          <a:p>
            <a:pPr algn="just">
              <a:lnSpc>
                <a:spcPts val="2999"/>
              </a:lnSpc>
            </a:pPr>
            <a:endParaRPr lang="en-US" sz="2499">
              <a:solidFill>
                <a:srgbClr val="2C4359"/>
              </a:solidFill>
              <a:latin typeface="IBM Plex Sans Bold"/>
            </a:endParaRPr>
          </a:p>
          <a:p>
            <a:pPr algn="just">
              <a:lnSpc>
                <a:spcPts val="2999"/>
              </a:lnSpc>
            </a:pPr>
            <a:endParaRPr lang="en-US" sz="2499">
              <a:solidFill>
                <a:srgbClr val="2C4359"/>
              </a:solidFill>
              <a:latin typeface="IBM Plex Sans Bold"/>
            </a:endParaRPr>
          </a:p>
          <a:p>
            <a:pPr algn="just">
              <a:lnSpc>
                <a:spcPts val="2999"/>
              </a:lnSpc>
            </a:pPr>
            <a:r>
              <a:rPr lang="en-US" sz="2499">
                <a:solidFill>
                  <a:srgbClr val="2C4359"/>
                </a:solidFill>
                <a:latin typeface="IBM Plex Sans"/>
              </a:rPr>
              <a:t>Prestador de servicios, que con el carácter de persona física o jurídica pública o privada, ajena a la organización del Responsable, trata Datos Personales a nombre y por cuenta de éste.</a:t>
            </a:r>
          </a:p>
        </p:txBody>
      </p:sp>
      <p:sp>
        <p:nvSpPr>
          <p:cNvPr id="16" name="TextBox 16"/>
          <p:cNvSpPr txBox="1"/>
          <p:nvPr/>
        </p:nvSpPr>
        <p:spPr>
          <a:xfrm>
            <a:off x="10336916" y="1680830"/>
            <a:ext cx="7047782" cy="4086225"/>
          </a:xfrm>
          <a:prstGeom prst="rect">
            <a:avLst/>
          </a:prstGeom>
        </p:spPr>
        <p:txBody>
          <a:bodyPr lIns="0" tIns="0" rIns="0" bIns="0" rtlCol="0" anchor="t">
            <a:spAutoFit/>
          </a:bodyPr>
          <a:lstStyle/>
          <a:p>
            <a:pPr algn="just">
              <a:lnSpc>
                <a:spcPts val="2999"/>
              </a:lnSpc>
            </a:pPr>
            <a:r>
              <a:rPr lang="en-US" sz="2499">
                <a:solidFill>
                  <a:srgbClr val="2C4359"/>
                </a:solidFill>
                <a:latin typeface="IBM Plex Sans Bold"/>
              </a:rPr>
              <a:t>RESPONSABLE</a:t>
            </a:r>
          </a:p>
          <a:p>
            <a:pPr algn="just">
              <a:lnSpc>
                <a:spcPts val="2999"/>
              </a:lnSpc>
            </a:pPr>
            <a:endParaRPr lang="en-US" sz="2499">
              <a:solidFill>
                <a:srgbClr val="2C4359"/>
              </a:solidFill>
              <a:latin typeface="IBM Plex Sans Bold"/>
            </a:endParaRPr>
          </a:p>
          <a:p>
            <a:pPr algn="just">
              <a:lnSpc>
                <a:spcPts val="2999"/>
              </a:lnSpc>
            </a:pPr>
            <a:endParaRPr lang="en-US" sz="2499">
              <a:solidFill>
                <a:srgbClr val="2C4359"/>
              </a:solidFill>
              <a:latin typeface="IBM Plex Sans Bold"/>
            </a:endParaRPr>
          </a:p>
          <a:p>
            <a:pPr algn="just">
              <a:lnSpc>
                <a:spcPts val="2999"/>
              </a:lnSpc>
            </a:pPr>
            <a:r>
              <a:rPr lang="en-US" sz="2499">
                <a:solidFill>
                  <a:srgbClr val="2C4359"/>
                </a:solidFill>
                <a:latin typeface="IBM Plex Sans"/>
              </a:rPr>
              <a:t>Cualquier autoridad, entidad, órgano y organismo de los poderes Legislativo, Ejecutivo y Judicial, órganos autónomos, fideicomisos y fondos públicos, a los Ayuntamientos y partidos políticos del Estado de Puebla, que decide y determina los fines, medios y demás cuestiones relacionadas con determinado Tratamiento de Datos Personales.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2104965" y="0"/>
            <a:ext cx="6183035" cy="6173142"/>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0000">
                <a:alpha val="0"/>
              </a:srgbClr>
            </a:solidFill>
          </p:spPr>
        </p:sp>
      </p:grpSp>
      <p:sp>
        <p:nvSpPr>
          <p:cNvPr id="4" name="AutoShape 4"/>
          <p:cNvSpPr/>
          <p:nvPr/>
        </p:nvSpPr>
        <p:spPr>
          <a:xfrm rot="-3344541">
            <a:off x="14378754" y="-6355564"/>
            <a:ext cx="8854294" cy="12711127"/>
          </a:xfrm>
          <a:prstGeom prst="rect">
            <a:avLst/>
          </a:prstGeom>
          <a:solidFill>
            <a:srgbClr val="446969"/>
          </a:solidFill>
        </p:spPr>
      </p:sp>
      <p:sp>
        <p:nvSpPr>
          <p:cNvPr id="5" name="Freeform 5"/>
          <p:cNvSpPr/>
          <p:nvPr/>
        </p:nvSpPr>
        <p:spPr>
          <a:xfrm>
            <a:off x="13702801" y="304483"/>
            <a:ext cx="4175232" cy="1814486"/>
          </a:xfrm>
          <a:custGeom>
            <a:avLst/>
            <a:gdLst/>
            <a:ahLst/>
            <a:cxnLst/>
            <a:rect l="l" t="t" r="r" b="b"/>
            <a:pathLst>
              <a:path w="4175232" h="1814486">
                <a:moveTo>
                  <a:pt x="0" y="0"/>
                </a:moveTo>
                <a:lnTo>
                  <a:pt x="4175233" y="0"/>
                </a:lnTo>
                <a:lnTo>
                  <a:pt x="4175233" y="1814486"/>
                </a:lnTo>
                <a:lnTo>
                  <a:pt x="0" y="1814486"/>
                </a:lnTo>
                <a:lnTo>
                  <a:pt x="0" y="0"/>
                </a:lnTo>
                <a:close/>
              </a:path>
            </a:pathLst>
          </a:custGeom>
          <a:blipFill>
            <a:blip r:embed="rId2"/>
            <a:stretch>
              <a:fillRect/>
            </a:stretch>
          </a:blipFill>
        </p:spPr>
      </p:sp>
      <p:grpSp>
        <p:nvGrpSpPr>
          <p:cNvPr id="6" name="Group 6"/>
          <p:cNvGrpSpPr/>
          <p:nvPr/>
        </p:nvGrpSpPr>
        <p:grpSpPr>
          <a:xfrm>
            <a:off x="0" y="9767255"/>
            <a:ext cx="6026729" cy="519745"/>
            <a:chOff x="0" y="0"/>
            <a:chExt cx="1587287" cy="136887"/>
          </a:xfrm>
        </p:grpSpPr>
        <p:sp>
          <p:nvSpPr>
            <p:cNvPr id="7" name="Freeform 7"/>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45565" y="3316242"/>
            <a:ext cx="11436234" cy="5610225"/>
          </a:xfrm>
          <a:prstGeom prst="rect">
            <a:avLst/>
          </a:prstGeom>
        </p:spPr>
        <p:txBody>
          <a:bodyPr lIns="0" tIns="0" rIns="0" bIns="0" rtlCol="0" anchor="t">
            <a:spAutoFit/>
          </a:bodyPr>
          <a:lstStyle/>
          <a:p>
            <a:pPr marL="665868" lvl="1" indent="-332934" algn="just">
              <a:lnSpc>
                <a:spcPts val="3700"/>
              </a:lnSpc>
              <a:buFont typeface="Arial"/>
              <a:buChar char="•"/>
            </a:pPr>
            <a:r>
              <a:rPr lang="en-US" sz="3084">
                <a:solidFill>
                  <a:srgbClr val="2C4359"/>
                </a:solidFill>
                <a:latin typeface="IBM Plex Sans"/>
              </a:rPr>
              <a:t>Los mismos sean estrictamente necesarios para el ejercicio y cumplimiento de las atribuciones y obligaciones expresamente previstas en las normas que regulan la actuación del Sujeto Obligado Responsable </a:t>
            </a:r>
          </a:p>
          <a:p>
            <a:pPr algn="just">
              <a:lnSpc>
                <a:spcPts val="3700"/>
              </a:lnSpc>
            </a:pPr>
            <a:endParaRPr lang="en-US" sz="3084">
              <a:solidFill>
                <a:srgbClr val="2C4359"/>
              </a:solidFill>
              <a:latin typeface="IBM Plex Sans"/>
            </a:endParaRPr>
          </a:p>
          <a:p>
            <a:pPr marL="665868" lvl="1" indent="-332934" algn="just">
              <a:lnSpc>
                <a:spcPts val="3700"/>
              </a:lnSpc>
              <a:buFont typeface="Arial"/>
              <a:buChar char="•"/>
            </a:pPr>
            <a:r>
              <a:rPr lang="en-US" sz="3084">
                <a:solidFill>
                  <a:srgbClr val="2C4359"/>
                </a:solidFill>
                <a:latin typeface="IBM Plex Sans"/>
              </a:rPr>
              <a:t>Se dé cumplimiento a un mandato legal</a:t>
            </a:r>
          </a:p>
          <a:p>
            <a:pPr algn="just">
              <a:lnSpc>
                <a:spcPts val="3700"/>
              </a:lnSpc>
            </a:pPr>
            <a:endParaRPr lang="en-US" sz="3084">
              <a:solidFill>
                <a:srgbClr val="2C4359"/>
              </a:solidFill>
              <a:latin typeface="IBM Plex Sans"/>
            </a:endParaRPr>
          </a:p>
          <a:p>
            <a:pPr marL="665868" lvl="1" indent="-332934" algn="just">
              <a:lnSpc>
                <a:spcPts val="3700"/>
              </a:lnSpc>
              <a:buFont typeface="Arial"/>
              <a:buChar char="•"/>
            </a:pPr>
            <a:r>
              <a:rPr lang="en-US" sz="3084">
                <a:solidFill>
                  <a:srgbClr val="2C4359"/>
                </a:solidFill>
                <a:latin typeface="IBM Plex Sans"/>
              </a:rPr>
              <a:t>Se cuente con el Consentimiento expreso y por escrito del Titular, o</a:t>
            </a:r>
          </a:p>
          <a:p>
            <a:pPr algn="just">
              <a:lnSpc>
                <a:spcPts val="3700"/>
              </a:lnSpc>
            </a:pPr>
            <a:endParaRPr lang="en-US" sz="3084">
              <a:solidFill>
                <a:srgbClr val="2C4359"/>
              </a:solidFill>
              <a:latin typeface="IBM Plex Sans"/>
            </a:endParaRPr>
          </a:p>
          <a:p>
            <a:pPr marL="665868" lvl="1" indent="-332934" algn="just">
              <a:lnSpc>
                <a:spcPts val="3700"/>
              </a:lnSpc>
              <a:buFont typeface="Arial"/>
              <a:buChar char="•"/>
            </a:pPr>
            <a:r>
              <a:rPr lang="en-US" sz="3084">
                <a:solidFill>
                  <a:srgbClr val="2C4359"/>
                </a:solidFill>
                <a:latin typeface="IBM Plex Sans"/>
              </a:rPr>
              <a:t>Sean necesarios por razones de seguridad pública, orden público, salud pública o salvaguarda de derechos de terceros</a:t>
            </a:r>
          </a:p>
        </p:txBody>
      </p:sp>
      <p:sp>
        <p:nvSpPr>
          <p:cNvPr id="16" name="TextBox 16"/>
          <p:cNvSpPr txBox="1"/>
          <p:nvPr/>
        </p:nvSpPr>
        <p:spPr>
          <a:xfrm>
            <a:off x="625550" y="847710"/>
            <a:ext cx="11076265" cy="2057400"/>
          </a:xfrm>
          <a:prstGeom prst="rect">
            <a:avLst/>
          </a:prstGeom>
        </p:spPr>
        <p:txBody>
          <a:bodyPr lIns="0" tIns="0" rIns="0" bIns="0" rtlCol="0" anchor="t">
            <a:spAutoFit/>
          </a:bodyPr>
          <a:lstStyle/>
          <a:p>
            <a:pPr marL="0" lvl="0" indent="0" algn="l">
              <a:lnSpc>
                <a:spcPts val="5400"/>
              </a:lnSpc>
              <a:spcBef>
                <a:spcPct val="0"/>
              </a:spcBef>
            </a:pPr>
            <a:r>
              <a:rPr lang="en-US" sz="4500">
                <a:solidFill>
                  <a:srgbClr val="2C4359"/>
                </a:solidFill>
                <a:latin typeface="IBM Plex Sans Bold"/>
              </a:rPr>
              <a:t>POR REGLA GENERAL NO PODRÁN TRATARSE DATOS PERSONALES SENSIBLES, SALVO QUE: </a:t>
            </a:r>
          </a:p>
        </p:txBody>
      </p:sp>
      <p:sp>
        <p:nvSpPr>
          <p:cNvPr id="17" name="Freeform 17"/>
          <p:cNvSpPr/>
          <p:nvPr/>
        </p:nvSpPr>
        <p:spPr>
          <a:xfrm>
            <a:off x="12261271" y="4151575"/>
            <a:ext cx="5380159" cy="4774891"/>
          </a:xfrm>
          <a:custGeom>
            <a:avLst/>
            <a:gdLst/>
            <a:ahLst/>
            <a:cxnLst/>
            <a:rect l="l" t="t" r="r" b="b"/>
            <a:pathLst>
              <a:path w="5380159" h="4774891">
                <a:moveTo>
                  <a:pt x="0" y="0"/>
                </a:moveTo>
                <a:lnTo>
                  <a:pt x="5380159" y="0"/>
                </a:lnTo>
                <a:lnTo>
                  <a:pt x="5380159" y="4774892"/>
                </a:lnTo>
                <a:lnTo>
                  <a:pt x="0" y="4774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317789">
            <a:off x="638291" y="6889941"/>
            <a:ext cx="3876006" cy="7604108"/>
          </a:xfrm>
          <a:prstGeom prst="rect">
            <a:avLst/>
          </a:prstGeom>
          <a:solidFill>
            <a:srgbClr val="2C4359"/>
          </a:solidFill>
        </p:spPr>
      </p:sp>
      <p:grpSp>
        <p:nvGrpSpPr>
          <p:cNvPr id="3" name="Group 3"/>
          <p:cNvGrpSpPr/>
          <p:nvPr/>
        </p:nvGrpSpPr>
        <p:grpSpPr>
          <a:xfrm>
            <a:off x="0" y="9767255"/>
            <a:ext cx="6026729" cy="519745"/>
            <a:chOff x="0" y="0"/>
            <a:chExt cx="1587287" cy="136887"/>
          </a:xfrm>
        </p:grpSpPr>
        <p:sp>
          <p:nvSpPr>
            <p:cNvPr id="4" name="Freeform 4"/>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01853" y="8587114"/>
            <a:ext cx="3088870" cy="1342371"/>
          </a:xfrm>
          <a:custGeom>
            <a:avLst/>
            <a:gdLst/>
            <a:ahLst/>
            <a:cxnLst/>
            <a:rect l="l" t="t" r="r" b="b"/>
            <a:pathLst>
              <a:path w="3088870" h="1342371">
                <a:moveTo>
                  <a:pt x="0" y="0"/>
                </a:moveTo>
                <a:lnTo>
                  <a:pt x="3088870" y="0"/>
                </a:lnTo>
                <a:lnTo>
                  <a:pt x="3088870" y="1342372"/>
                </a:lnTo>
                <a:lnTo>
                  <a:pt x="0" y="1342372"/>
                </a:lnTo>
                <a:lnTo>
                  <a:pt x="0" y="0"/>
                </a:lnTo>
                <a:close/>
              </a:path>
            </a:pathLst>
          </a:custGeom>
          <a:blipFill>
            <a:blip r:embed="rId2"/>
            <a:stretch>
              <a:fillRect/>
            </a:stretch>
          </a:blipFill>
        </p:spPr>
      </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8700" y="1534843"/>
            <a:ext cx="10646173" cy="5964781"/>
            <a:chOff x="0" y="0"/>
            <a:chExt cx="2803930" cy="1570971"/>
          </a:xfrm>
        </p:grpSpPr>
        <p:sp>
          <p:nvSpPr>
            <p:cNvPr id="14" name="Freeform 14"/>
            <p:cNvSpPr/>
            <p:nvPr/>
          </p:nvSpPr>
          <p:spPr>
            <a:xfrm>
              <a:off x="0" y="0"/>
              <a:ext cx="2803930" cy="1570971"/>
            </a:xfrm>
            <a:custGeom>
              <a:avLst/>
              <a:gdLst/>
              <a:ahLst/>
              <a:cxnLst/>
              <a:rect l="l" t="t" r="r" b="b"/>
              <a:pathLst>
                <a:path w="2803930" h="1570971">
                  <a:moveTo>
                    <a:pt x="64721" y="0"/>
                  </a:moveTo>
                  <a:lnTo>
                    <a:pt x="2739209" y="0"/>
                  </a:lnTo>
                  <a:cubicBezTo>
                    <a:pt x="2756375" y="0"/>
                    <a:pt x="2772837" y="6819"/>
                    <a:pt x="2784974" y="18956"/>
                  </a:cubicBezTo>
                  <a:cubicBezTo>
                    <a:pt x="2797112" y="31094"/>
                    <a:pt x="2803930" y="47556"/>
                    <a:pt x="2803930" y="64721"/>
                  </a:cubicBezTo>
                  <a:lnTo>
                    <a:pt x="2803930" y="1506250"/>
                  </a:lnTo>
                  <a:cubicBezTo>
                    <a:pt x="2803930" y="1523415"/>
                    <a:pt x="2797112" y="1539877"/>
                    <a:pt x="2784974" y="1552015"/>
                  </a:cubicBezTo>
                  <a:cubicBezTo>
                    <a:pt x="2772837" y="1564152"/>
                    <a:pt x="2756375" y="1570971"/>
                    <a:pt x="2739209" y="1570971"/>
                  </a:cubicBezTo>
                  <a:lnTo>
                    <a:pt x="64721" y="1570971"/>
                  </a:lnTo>
                  <a:cubicBezTo>
                    <a:pt x="47556" y="1570971"/>
                    <a:pt x="31094" y="1564152"/>
                    <a:pt x="18956" y="1552015"/>
                  </a:cubicBezTo>
                  <a:cubicBezTo>
                    <a:pt x="6819" y="1539877"/>
                    <a:pt x="0" y="1523415"/>
                    <a:pt x="0" y="1506250"/>
                  </a:cubicBezTo>
                  <a:lnTo>
                    <a:pt x="0" y="64721"/>
                  </a:lnTo>
                  <a:cubicBezTo>
                    <a:pt x="0" y="47556"/>
                    <a:pt x="6819" y="31094"/>
                    <a:pt x="18956" y="18956"/>
                  </a:cubicBezTo>
                  <a:cubicBezTo>
                    <a:pt x="31094" y="6819"/>
                    <a:pt x="47556" y="0"/>
                    <a:pt x="64721" y="0"/>
                  </a:cubicBezTo>
                  <a:close/>
                </a:path>
              </a:pathLst>
            </a:custGeom>
            <a:solidFill>
              <a:srgbClr val="000000">
                <a:alpha val="0"/>
              </a:srgbClr>
            </a:solidFill>
            <a:ln w="171450">
              <a:solidFill>
                <a:srgbClr val="ADBFCC"/>
              </a:solidFill>
            </a:ln>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288390" y="2185606"/>
            <a:ext cx="10126793" cy="5486400"/>
          </a:xfrm>
          <a:prstGeom prst="rect">
            <a:avLst/>
          </a:prstGeom>
        </p:spPr>
        <p:txBody>
          <a:bodyPr lIns="0" tIns="0" rIns="0" bIns="0" rtlCol="0" anchor="t">
            <a:spAutoFit/>
          </a:bodyPr>
          <a:lstStyle/>
          <a:p>
            <a:pPr algn="ctr">
              <a:lnSpc>
                <a:spcPts val="7200"/>
              </a:lnSpc>
            </a:pPr>
            <a:r>
              <a:rPr lang="en-US" sz="6000">
                <a:solidFill>
                  <a:srgbClr val="446969"/>
                </a:solidFill>
                <a:latin typeface="IBM Plex Sans Bold"/>
              </a:rPr>
              <a:t>LEY DE PROTECCIÓN DE DATOS PERSONALES EN POSESIÓN DE SUJETOS OBLIGADOS DEL ESTADO DE PUEBLA </a:t>
            </a:r>
          </a:p>
          <a:p>
            <a:pPr marL="0" lvl="0" indent="0" algn="ctr">
              <a:lnSpc>
                <a:spcPts val="7200"/>
              </a:lnSpc>
              <a:spcBef>
                <a:spcPct val="0"/>
              </a:spcBef>
            </a:pPr>
            <a:endParaRPr lang="en-US" sz="6000">
              <a:solidFill>
                <a:srgbClr val="446969"/>
              </a:solidFill>
              <a:latin typeface="IBM Plex Sans Bold"/>
            </a:endParaRPr>
          </a:p>
        </p:txBody>
      </p:sp>
      <p:sp>
        <p:nvSpPr>
          <p:cNvPr id="17" name="Freeform 17"/>
          <p:cNvSpPr/>
          <p:nvPr/>
        </p:nvSpPr>
        <p:spPr>
          <a:xfrm>
            <a:off x="12138688" y="1362462"/>
            <a:ext cx="5702251" cy="6309545"/>
          </a:xfrm>
          <a:custGeom>
            <a:avLst/>
            <a:gdLst/>
            <a:ahLst/>
            <a:cxnLst/>
            <a:rect l="l" t="t" r="r" b="b"/>
            <a:pathLst>
              <a:path w="5702251" h="6309545">
                <a:moveTo>
                  <a:pt x="0" y="0"/>
                </a:moveTo>
                <a:lnTo>
                  <a:pt x="5702251" y="0"/>
                </a:lnTo>
                <a:lnTo>
                  <a:pt x="5702251" y="6309544"/>
                </a:lnTo>
                <a:lnTo>
                  <a:pt x="0" y="6309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839502">
            <a:off x="338235" y="6359107"/>
            <a:ext cx="3876006" cy="7604108"/>
          </a:xfrm>
          <a:prstGeom prst="rect">
            <a:avLst/>
          </a:prstGeom>
          <a:solidFill>
            <a:srgbClr val="2C4359"/>
          </a:solidFill>
        </p:spPr>
      </p:sp>
      <p:sp>
        <p:nvSpPr>
          <p:cNvPr id="3" name="AutoShape 3"/>
          <p:cNvSpPr/>
          <p:nvPr/>
        </p:nvSpPr>
        <p:spPr>
          <a:xfrm rot="2470852">
            <a:off x="13900726" y="-1492052"/>
            <a:ext cx="7543000" cy="3964289"/>
          </a:xfrm>
          <a:prstGeom prst="rect">
            <a:avLst/>
          </a:prstGeom>
          <a:solidFill>
            <a:srgbClr val="D3D4D6"/>
          </a:solidFill>
        </p:spPr>
      </p:sp>
      <p:sp>
        <p:nvSpPr>
          <p:cNvPr id="4" name="Freeform 4"/>
          <p:cNvSpPr/>
          <p:nvPr/>
        </p:nvSpPr>
        <p:spPr>
          <a:xfrm>
            <a:off x="283432" y="8368537"/>
            <a:ext cx="3218528" cy="1398719"/>
          </a:xfrm>
          <a:custGeom>
            <a:avLst/>
            <a:gdLst/>
            <a:ahLst/>
            <a:cxnLst/>
            <a:rect l="l" t="t" r="r" b="b"/>
            <a:pathLst>
              <a:path w="3218528" h="1398719">
                <a:moveTo>
                  <a:pt x="0" y="0"/>
                </a:moveTo>
                <a:lnTo>
                  <a:pt x="3218528" y="0"/>
                </a:lnTo>
                <a:lnTo>
                  <a:pt x="3218528" y="1398718"/>
                </a:lnTo>
                <a:lnTo>
                  <a:pt x="0" y="1398718"/>
                </a:lnTo>
                <a:lnTo>
                  <a:pt x="0" y="0"/>
                </a:lnTo>
                <a:close/>
              </a:path>
            </a:pathLst>
          </a:custGeom>
          <a:blipFill>
            <a:blip r:embed="rId2"/>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8047130" y="5202806"/>
            <a:ext cx="10059391" cy="4564449"/>
          </a:xfrm>
          <a:custGeom>
            <a:avLst/>
            <a:gdLst/>
            <a:ahLst/>
            <a:cxnLst/>
            <a:rect l="l" t="t" r="r" b="b"/>
            <a:pathLst>
              <a:path w="10059391" h="4564449">
                <a:moveTo>
                  <a:pt x="0" y="0"/>
                </a:moveTo>
                <a:lnTo>
                  <a:pt x="10059392" y="0"/>
                </a:lnTo>
                <a:lnTo>
                  <a:pt x="10059392" y="4564449"/>
                </a:lnTo>
                <a:lnTo>
                  <a:pt x="0" y="4564449"/>
                </a:lnTo>
                <a:lnTo>
                  <a:pt x="0" y="0"/>
                </a:lnTo>
                <a:close/>
              </a:path>
            </a:pathLst>
          </a:custGeom>
          <a:blipFill>
            <a:blip r:embed="rId3"/>
            <a:stretch>
              <a:fillRect/>
            </a:stretch>
          </a:blipFill>
        </p:spPr>
      </p:sp>
      <p:sp>
        <p:nvSpPr>
          <p:cNvPr id="15" name="TextBox 15"/>
          <p:cNvSpPr txBox="1"/>
          <p:nvPr/>
        </p:nvSpPr>
        <p:spPr>
          <a:xfrm>
            <a:off x="2373729" y="1179488"/>
            <a:ext cx="5462465" cy="914400"/>
          </a:xfrm>
          <a:prstGeom prst="rect">
            <a:avLst/>
          </a:prstGeom>
        </p:spPr>
        <p:txBody>
          <a:bodyPr lIns="0" tIns="0" rIns="0" bIns="0" rtlCol="0" anchor="t">
            <a:spAutoFit/>
          </a:bodyPr>
          <a:lstStyle/>
          <a:p>
            <a:pPr marL="0" lvl="0" indent="0" algn="l">
              <a:lnSpc>
                <a:spcPts val="7200"/>
              </a:lnSpc>
              <a:spcBef>
                <a:spcPct val="0"/>
              </a:spcBef>
            </a:pPr>
            <a:r>
              <a:rPr lang="en-US" sz="6000">
                <a:solidFill>
                  <a:srgbClr val="2C4359"/>
                </a:solidFill>
                <a:latin typeface="IBM Plex Sans Bold"/>
              </a:rPr>
              <a:t>OBJETO</a:t>
            </a:r>
          </a:p>
        </p:txBody>
      </p:sp>
      <p:sp>
        <p:nvSpPr>
          <p:cNvPr id="16" name="TextBox 16"/>
          <p:cNvSpPr txBox="1"/>
          <p:nvPr/>
        </p:nvSpPr>
        <p:spPr>
          <a:xfrm>
            <a:off x="1028700" y="2272145"/>
            <a:ext cx="14566657" cy="3257551"/>
          </a:xfrm>
          <a:prstGeom prst="rect">
            <a:avLst/>
          </a:prstGeom>
        </p:spPr>
        <p:txBody>
          <a:bodyPr lIns="0" tIns="0" rIns="0" bIns="0" rtlCol="0" anchor="t">
            <a:spAutoFit/>
          </a:bodyPr>
          <a:lstStyle/>
          <a:p>
            <a:pPr marL="755644" lvl="1" indent="-377822" algn="just">
              <a:lnSpc>
                <a:spcPts val="5249"/>
              </a:lnSpc>
              <a:buFont typeface="Arial"/>
              <a:buChar char="•"/>
            </a:pPr>
            <a:r>
              <a:rPr lang="en-US" sz="3499">
                <a:solidFill>
                  <a:srgbClr val="2C4359"/>
                </a:solidFill>
                <a:latin typeface="IBM Plex Sans"/>
              </a:rPr>
              <a:t>Garantizar el derecho que tiene toda persona a la protección de sus Datos Personales.</a:t>
            </a:r>
          </a:p>
          <a:p>
            <a:pPr algn="just">
              <a:lnSpc>
                <a:spcPts val="5249"/>
              </a:lnSpc>
            </a:pPr>
            <a:endParaRPr lang="en-US" sz="3499">
              <a:solidFill>
                <a:srgbClr val="2C4359"/>
              </a:solidFill>
              <a:latin typeface="IBM Plex Sans"/>
            </a:endParaRPr>
          </a:p>
          <a:p>
            <a:pPr marL="755644" lvl="1" indent="-377822" algn="just">
              <a:lnSpc>
                <a:spcPts val="5249"/>
              </a:lnSpc>
              <a:buFont typeface="Arial"/>
              <a:buChar char="•"/>
            </a:pPr>
            <a:r>
              <a:rPr lang="en-US" sz="3499">
                <a:solidFill>
                  <a:srgbClr val="2C4359"/>
                </a:solidFill>
                <a:latin typeface="IBM Plex Sans"/>
              </a:rPr>
              <a:t>Es de orden público y observancia obligatoria en el Estado de Puebla</a:t>
            </a:r>
          </a:p>
          <a:p>
            <a:pPr algn="just">
              <a:lnSpc>
                <a:spcPts val="5249"/>
              </a:lnSpc>
            </a:pPr>
            <a:endParaRPr lang="en-US" sz="3499">
              <a:solidFill>
                <a:srgbClr val="2C4359"/>
              </a:solidFill>
              <a:latin typeface="IBM Plex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924386">
            <a:off x="14998660" y="-7765362"/>
            <a:ext cx="8854294" cy="12711127"/>
          </a:xfrm>
          <a:prstGeom prst="rect">
            <a:avLst/>
          </a:prstGeom>
          <a:solidFill>
            <a:srgbClr val="446969"/>
          </a:solidFill>
        </p:spPr>
      </p:sp>
      <p:sp>
        <p:nvSpPr>
          <p:cNvPr id="3" name="Freeform 3"/>
          <p:cNvSpPr/>
          <p:nvPr/>
        </p:nvSpPr>
        <p:spPr>
          <a:xfrm>
            <a:off x="15065166" y="197931"/>
            <a:ext cx="2945615" cy="1280115"/>
          </a:xfrm>
          <a:custGeom>
            <a:avLst/>
            <a:gdLst/>
            <a:ahLst/>
            <a:cxnLst/>
            <a:rect l="l" t="t" r="r" b="b"/>
            <a:pathLst>
              <a:path w="2945615" h="1280115">
                <a:moveTo>
                  <a:pt x="0" y="0"/>
                </a:moveTo>
                <a:lnTo>
                  <a:pt x="2945615" y="0"/>
                </a:lnTo>
                <a:lnTo>
                  <a:pt x="2945615" y="1280116"/>
                </a:lnTo>
                <a:lnTo>
                  <a:pt x="0" y="1280116"/>
                </a:lnTo>
                <a:lnTo>
                  <a:pt x="0" y="0"/>
                </a:lnTo>
                <a:close/>
              </a:path>
            </a:pathLst>
          </a:custGeom>
          <a:blipFill>
            <a:blip r:embed="rId2"/>
            <a:stretch>
              <a:fillRect/>
            </a:stretch>
          </a:blipFill>
        </p:spPr>
      </p:sp>
      <p:grpSp>
        <p:nvGrpSpPr>
          <p:cNvPr id="4" name="Group 4"/>
          <p:cNvGrpSpPr/>
          <p:nvPr/>
        </p:nvGrpSpPr>
        <p:grpSpPr>
          <a:xfrm>
            <a:off x="0" y="9767255"/>
            <a:ext cx="6026729" cy="519745"/>
            <a:chOff x="0" y="0"/>
            <a:chExt cx="1587287" cy="136887"/>
          </a:xfrm>
        </p:grpSpPr>
        <p:sp>
          <p:nvSpPr>
            <p:cNvPr id="5" name="Freeform 5"/>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496902" y="1977292"/>
            <a:ext cx="12556456" cy="6981825"/>
          </a:xfrm>
          <a:prstGeom prst="rect">
            <a:avLst/>
          </a:prstGeom>
        </p:spPr>
        <p:txBody>
          <a:bodyPr lIns="0" tIns="0" rIns="0" bIns="0" rtlCol="0" anchor="t">
            <a:spAutoFit/>
          </a:bodyPr>
          <a:lstStyle/>
          <a:p>
            <a:pPr marL="539749" lvl="1" indent="-269875" algn="just">
              <a:lnSpc>
                <a:spcPts val="3749"/>
              </a:lnSpc>
              <a:buFont typeface="Arial"/>
              <a:buChar char="•"/>
            </a:pPr>
            <a:r>
              <a:rPr lang="en-US" sz="2499">
                <a:solidFill>
                  <a:srgbClr val="2C4359"/>
                </a:solidFill>
                <a:latin typeface="IBM Plex Sans"/>
              </a:rPr>
              <a:t>Garantizar que toda persona pueda ejercer el derecho a la protección de los Datos Personales</a:t>
            </a:r>
          </a:p>
          <a:p>
            <a:pPr marL="539749" lvl="1" indent="-269875" algn="just">
              <a:lnSpc>
                <a:spcPts val="3749"/>
              </a:lnSpc>
              <a:buFont typeface="Arial"/>
              <a:buChar char="•"/>
            </a:pPr>
            <a:r>
              <a:rPr lang="en-US" sz="2499">
                <a:solidFill>
                  <a:srgbClr val="2C4359"/>
                </a:solidFill>
                <a:latin typeface="IBM Plex Sans"/>
              </a:rPr>
              <a:t>Distribuir competencias entre el Instituto de Transparencia y los Responsables, en materia de protección de Datos Personales</a:t>
            </a:r>
          </a:p>
          <a:p>
            <a:pPr marL="539749" lvl="1" indent="-269875" algn="just">
              <a:lnSpc>
                <a:spcPts val="3749"/>
              </a:lnSpc>
              <a:buFont typeface="Arial"/>
              <a:buChar char="•"/>
            </a:pPr>
            <a:r>
              <a:rPr lang="en-US" sz="2499">
                <a:solidFill>
                  <a:srgbClr val="2C4359"/>
                </a:solidFill>
                <a:latin typeface="IBM Plex Sans"/>
              </a:rPr>
              <a:t>Establecer las bases mínimas y condiciones homogéneas que regirán el Tratamiento de los Datos Personales y el ejercicio de los derechos de acceso, rectificación, cancelación y oposición, mediante procedimientos sencillos y expeditos</a:t>
            </a:r>
          </a:p>
          <a:p>
            <a:pPr marL="539749" lvl="1" indent="-269875" algn="just">
              <a:lnSpc>
                <a:spcPts val="3749"/>
              </a:lnSpc>
              <a:buFont typeface="Arial"/>
              <a:buChar char="•"/>
            </a:pPr>
            <a:r>
              <a:rPr lang="en-US" sz="2499">
                <a:solidFill>
                  <a:srgbClr val="2C4359"/>
                </a:solidFill>
                <a:latin typeface="IBM Plex Sans"/>
              </a:rPr>
              <a:t>Proteger los Datos Personales en posesión de cualquier autoridad, entidad, órgano y organismo de los Poderes Ejecutivo, Legislativo y Judicial, órganos autónomos, partidos políticos, fideicomisos y fondos públicos del Estado y los Ayuntamientos de Puebla, con la finalidad de regular su debido Tratamiento</a:t>
            </a:r>
          </a:p>
          <a:p>
            <a:pPr marL="539749" lvl="1" indent="-269875" algn="just">
              <a:lnSpc>
                <a:spcPts val="3749"/>
              </a:lnSpc>
              <a:buFont typeface="Arial"/>
              <a:buChar char="•"/>
            </a:pPr>
            <a:r>
              <a:rPr lang="en-US" sz="2499">
                <a:solidFill>
                  <a:srgbClr val="2C4359"/>
                </a:solidFill>
                <a:latin typeface="IBM Plex Sans"/>
              </a:rPr>
              <a:t>Garantizar la observancia de los principios de protección de Datos Personales Promover, fomentar y difundir una cultura de protección de Datos Personales</a:t>
            </a:r>
          </a:p>
          <a:p>
            <a:pPr marL="539749" lvl="1" indent="-269875" algn="just">
              <a:lnSpc>
                <a:spcPts val="3749"/>
              </a:lnSpc>
              <a:buFont typeface="Arial"/>
              <a:buChar char="•"/>
            </a:pPr>
            <a:r>
              <a:rPr lang="en-US" sz="2499">
                <a:solidFill>
                  <a:srgbClr val="2C4359"/>
                </a:solidFill>
                <a:latin typeface="IBM Plex Sans"/>
              </a:rPr>
              <a:t>Establecer los mecanismos para garantizar el cumplimiento y la efectiva aplicación de las medidas de apremio y establecer un catálogo de sanciones</a:t>
            </a:r>
          </a:p>
        </p:txBody>
      </p:sp>
      <p:sp>
        <p:nvSpPr>
          <p:cNvPr id="14" name="Freeform 14"/>
          <p:cNvSpPr/>
          <p:nvPr/>
        </p:nvSpPr>
        <p:spPr>
          <a:xfrm>
            <a:off x="13356115" y="3315060"/>
            <a:ext cx="4782217" cy="4495284"/>
          </a:xfrm>
          <a:custGeom>
            <a:avLst/>
            <a:gdLst/>
            <a:ahLst/>
            <a:cxnLst/>
            <a:rect l="l" t="t" r="r" b="b"/>
            <a:pathLst>
              <a:path w="4782217" h="4495284">
                <a:moveTo>
                  <a:pt x="0" y="0"/>
                </a:moveTo>
                <a:lnTo>
                  <a:pt x="4782217" y="0"/>
                </a:lnTo>
                <a:lnTo>
                  <a:pt x="4782217" y="4495284"/>
                </a:lnTo>
                <a:lnTo>
                  <a:pt x="0" y="4495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5"/>
          <p:cNvSpPr txBox="1"/>
          <p:nvPr/>
        </p:nvSpPr>
        <p:spPr>
          <a:xfrm>
            <a:off x="1028700" y="837989"/>
            <a:ext cx="8463563" cy="914400"/>
          </a:xfrm>
          <a:prstGeom prst="rect">
            <a:avLst/>
          </a:prstGeom>
        </p:spPr>
        <p:txBody>
          <a:bodyPr lIns="0" tIns="0" rIns="0" bIns="0" rtlCol="0" anchor="t">
            <a:spAutoFit/>
          </a:bodyPr>
          <a:lstStyle/>
          <a:p>
            <a:pPr marL="0" lvl="0" indent="0" algn="l">
              <a:lnSpc>
                <a:spcPts val="7200"/>
              </a:lnSpc>
              <a:spcBef>
                <a:spcPct val="0"/>
              </a:spcBef>
            </a:pPr>
            <a:r>
              <a:rPr lang="en-US" sz="6000">
                <a:solidFill>
                  <a:srgbClr val="2C4359"/>
                </a:solidFill>
                <a:latin typeface="IBM Plex Sans Bold"/>
              </a:rPr>
              <a:t>OBJETIVOS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839502">
            <a:off x="338235" y="6359107"/>
            <a:ext cx="3876006" cy="7604108"/>
          </a:xfrm>
          <a:prstGeom prst="rect">
            <a:avLst/>
          </a:prstGeom>
          <a:solidFill>
            <a:srgbClr val="2C4359"/>
          </a:solidFill>
        </p:spPr>
      </p:sp>
      <p:sp>
        <p:nvSpPr>
          <p:cNvPr id="3" name="AutoShape 3"/>
          <p:cNvSpPr/>
          <p:nvPr/>
        </p:nvSpPr>
        <p:spPr>
          <a:xfrm rot="2470852">
            <a:off x="13900726" y="-1492052"/>
            <a:ext cx="7543000" cy="3964289"/>
          </a:xfrm>
          <a:prstGeom prst="rect">
            <a:avLst/>
          </a:prstGeom>
          <a:solidFill>
            <a:srgbClr val="D3D4D6"/>
          </a:solidFill>
        </p:spPr>
      </p:sp>
      <p:sp>
        <p:nvSpPr>
          <p:cNvPr id="4" name="Freeform 4"/>
          <p:cNvSpPr/>
          <p:nvPr/>
        </p:nvSpPr>
        <p:spPr>
          <a:xfrm>
            <a:off x="283432" y="8368537"/>
            <a:ext cx="3218528" cy="1398719"/>
          </a:xfrm>
          <a:custGeom>
            <a:avLst/>
            <a:gdLst/>
            <a:ahLst/>
            <a:cxnLst/>
            <a:rect l="l" t="t" r="r" b="b"/>
            <a:pathLst>
              <a:path w="3218528" h="1398719">
                <a:moveTo>
                  <a:pt x="0" y="0"/>
                </a:moveTo>
                <a:lnTo>
                  <a:pt x="3218528" y="0"/>
                </a:lnTo>
                <a:lnTo>
                  <a:pt x="3218528" y="1398718"/>
                </a:lnTo>
                <a:lnTo>
                  <a:pt x="0" y="1398718"/>
                </a:lnTo>
                <a:lnTo>
                  <a:pt x="0" y="0"/>
                </a:lnTo>
                <a:close/>
              </a:path>
            </a:pathLst>
          </a:custGeom>
          <a:blipFill>
            <a:blip r:embed="rId2"/>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860671" y="3049064"/>
            <a:ext cx="14566657" cy="3914776"/>
          </a:xfrm>
          <a:prstGeom prst="rect">
            <a:avLst/>
          </a:prstGeom>
        </p:spPr>
        <p:txBody>
          <a:bodyPr lIns="0" tIns="0" rIns="0" bIns="0" rtlCol="0" anchor="t">
            <a:spAutoFit/>
          </a:bodyPr>
          <a:lstStyle/>
          <a:p>
            <a:pPr algn="ctr">
              <a:lnSpc>
                <a:spcPts val="5249"/>
              </a:lnSpc>
            </a:pPr>
            <a:r>
              <a:rPr lang="en-US" sz="3499">
                <a:solidFill>
                  <a:srgbClr val="2C4359"/>
                </a:solidFill>
                <a:latin typeface="IBM Plex Sans Bold"/>
              </a:rPr>
              <a:t>Esta Ley será aplicable a cualquier Tratamiento de Datos Personales que obren en soportes físicos o electrónicos, con independencia de la forma o modalidad de su creación, tipo de soporte, procesamiento, almacenamiento y organización.</a:t>
            </a:r>
          </a:p>
          <a:p>
            <a:pPr algn="ctr">
              <a:lnSpc>
                <a:spcPts val="5249"/>
              </a:lnSpc>
            </a:pPr>
            <a:endParaRPr lang="en-US" sz="3499">
              <a:solidFill>
                <a:srgbClr val="2C4359"/>
              </a:solidFill>
              <a:latin typeface="IBM Plex Sans Bold"/>
            </a:endParaRPr>
          </a:p>
          <a:p>
            <a:pPr algn="ctr">
              <a:lnSpc>
                <a:spcPts val="5249"/>
              </a:lnSpc>
            </a:pPr>
            <a:endParaRPr lang="en-US" sz="3499">
              <a:solidFill>
                <a:srgbClr val="2C4359"/>
              </a:solidFill>
              <a:latin typeface="IBM Plex Sans Bold"/>
            </a:endParaRPr>
          </a:p>
        </p:txBody>
      </p:sp>
      <p:sp>
        <p:nvSpPr>
          <p:cNvPr id="15" name="Freeform 15"/>
          <p:cNvSpPr/>
          <p:nvPr/>
        </p:nvSpPr>
        <p:spPr>
          <a:xfrm>
            <a:off x="12576740" y="5444186"/>
            <a:ext cx="4682560" cy="4114800"/>
          </a:xfrm>
          <a:custGeom>
            <a:avLst/>
            <a:gdLst/>
            <a:ahLst/>
            <a:cxnLst/>
            <a:rect l="l" t="t" r="r" b="b"/>
            <a:pathLst>
              <a:path w="4682560" h="4114800">
                <a:moveTo>
                  <a:pt x="0" y="0"/>
                </a:moveTo>
                <a:lnTo>
                  <a:pt x="4682560" y="0"/>
                </a:lnTo>
                <a:lnTo>
                  <a:pt x="46825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4921643" y="1600655"/>
            <a:ext cx="8444713" cy="1152525"/>
          </a:xfrm>
          <a:prstGeom prst="rect">
            <a:avLst/>
          </a:prstGeom>
        </p:spPr>
        <p:txBody>
          <a:bodyPr lIns="0" tIns="0" rIns="0" bIns="0" rtlCol="0" anchor="t">
            <a:spAutoFit/>
          </a:bodyPr>
          <a:lstStyle/>
          <a:p>
            <a:pPr marL="0" lvl="0" indent="0" algn="ctr">
              <a:lnSpc>
                <a:spcPts val="9000"/>
              </a:lnSpc>
              <a:spcBef>
                <a:spcPct val="0"/>
              </a:spcBef>
            </a:pPr>
            <a:r>
              <a:rPr lang="en-US" sz="7500">
                <a:solidFill>
                  <a:srgbClr val="2C4359"/>
                </a:solidFill>
                <a:latin typeface="IBM Plex Sans Bold"/>
              </a:rPr>
              <a:t>APLICABILIDAD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863961">
            <a:off x="-4316864" y="8779441"/>
            <a:ext cx="9467266" cy="4723318"/>
          </a:xfrm>
          <a:prstGeom prst="rect">
            <a:avLst/>
          </a:prstGeom>
          <a:solidFill>
            <a:srgbClr val="ADBFCC"/>
          </a:solidFill>
        </p:spPr>
      </p:sp>
      <p:sp>
        <p:nvSpPr>
          <p:cNvPr id="3" name="AutoShape 3"/>
          <p:cNvSpPr/>
          <p:nvPr/>
        </p:nvSpPr>
        <p:spPr>
          <a:xfrm rot="-1240047">
            <a:off x="-2934310" y="-3463581"/>
            <a:ext cx="10591358" cy="5278373"/>
          </a:xfrm>
          <a:prstGeom prst="rect">
            <a:avLst/>
          </a:prstGeom>
          <a:solidFill>
            <a:srgbClr val="446969"/>
          </a:solidFill>
        </p:spPr>
      </p:sp>
      <p:sp>
        <p:nvSpPr>
          <p:cNvPr id="4" name="Freeform 4"/>
          <p:cNvSpPr/>
          <p:nvPr/>
        </p:nvSpPr>
        <p:spPr>
          <a:xfrm>
            <a:off x="351967" y="267417"/>
            <a:ext cx="3503505" cy="1522565"/>
          </a:xfrm>
          <a:custGeom>
            <a:avLst/>
            <a:gdLst/>
            <a:ahLst/>
            <a:cxnLst/>
            <a:rect l="l" t="t" r="r" b="b"/>
            <a:pathLst>
              <a:path w="3503505" h="1522565">
                <a:moveTo>
                  <a:pt x="0" y="0"/>
                </a:moveTo>
                <a:lnTo>
                  <a:pt x="3503505" y="0"/>
                </a:lnTo>
                <a:lnTo>
                  <a:pt x="3503505" y="1522566"/>
                </a:lnTo>
                <a:lnTo>
                  <a:pt x="0" y="1522566"/>
                </a:lnTo>
                <a:lnTo>
                  <a:pt x="0" y="0"/>
                </a:lnTo>
                <a:close/>
              </a:path>
            </a:pathLst>
          </a:custGeom>
          <a:blipFill>
            <a:blip r:embed="rId2"/>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6188004" y="898889"/>
            <a:ext cx="5911992" cy="5150823"/>
          </a:xfrm>
          <a:custGeom>
            <a:avLst/>
            <a:gdLst/>
            <a:ahLst/>
            <a:cxnLst/>
            <a:rect l="l" t="t" r="r" b="b"/>
            <a:pathLst>
              <a:path w="5911992" h="5150823">
                <a:moveTo>
                  <a:pt x="0" y="0"/>
                </a:moveTo>
                <a:lnTo>
                  <a:pt x="5911992" y="0"/>
                </a:lnTo>
                <a:lnTo>
                  <a:pt x="5911992" y="5150823"/>
                </a:lnTo>
                <a:lnTo>
                  <a:pt x="0" y="5150823"/>
                </a:lnTo>
                <a:lnTo>
                  <a:pt x="0" y="0"/>
                </a:lnTo>
                <a:close/>
              </a:path>
            </a:pathLst>
          </a:custGeom>
          <a:blipFill>
            <a:blip r:embed="rId3"/>
            <a:stretch>
              <a:fillRect/>
            </a:stretch>
          </a:blipFill>
        </p:spPr>
      </p:sp>
      <p:sp>
        <p:nvSpPr>
          <p:cNvPr id="15" name="Freeform 15"/>
          <p:cNvSpPr/>
          <p:nvPr/>
        </p:nvSpPr>
        <p:spPr>
          <a:xfrm>
            <a:off x="12354047" y="3140645"/>
            <a:ext cx="3788769" cy="2803689"/>
          </a:xfrm>
          <a:custGeom>
            <a:avLst/>
            <a:gdLst/>
            <a:ahLst/>
            <a:cxnLst/>
            <a:rect l="l" t="t" r="r" b="b"/>
            <a:pathLst>
              <a:path w="3788769" h="2803689">
                <a:moveTo>
                  <a:pt x="0" y="0"/>
                </a:moveTo>
                <a:lnTo>
                  <a:pt x="3788769" y="0"/>
                </a:lnTo>
                <a:lnTo>
                  <a:pt x="3788769" y="2803690"/>
                </a:lnTo>
                <a:lnTo>
                  <a:pt x="0" y="28036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988402" y="3256590"/>
            <a:ext cx="4199601" cy="2687745"/>
          </a:xfrm>
          <a:custGeom>
            <a:avLst/>
            <a:gdLst/>
            <a:ahLst/>
            <a:cxnLst/>
            <a:rect l="l" t="t" r="r" b="b"/>
            <a:pathLst>
              <a:path w="4199601" h="2687745">
                <a:moveTo>
                  <a:pt x="0" y="0"/>
                </a:moveTo>
                <a:lnTo>
                  <a:pt x="4199602" y="0"/>
                </a:lnTo>
                <a:lnTo>
                  <a:pt x="4199602" y="2687745"/>
                </a:lnTo>
                <a:lnTo>
                  <a:pt x="0" y="26877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2543533" y="6344058"/>
            <a:ext cx="13200935" cy="2476500"/>
          </a:xfrm>
          <a:prstGeom prst="rect">
            <a:avLst/>
          </a:prstGeom>
        </p:spPr>
        <p:txBody>
          <a:bodyPr lIns="0" tIns="0" rIns="0" bIns="0" rtlCol="0" anchor="t">
            <a:spAutoFit/>
          </a:bodyPr>
          <a:lstStyle/>
          <a:p>
            <a:pPr marL="0" lvl="0" indent="0" algn="ctr">
              <a:lnSpc>
                <a:spcPts val="6599"/>
              </a:lnSpc>
              <a:spcBef>
                <a:spcPct val="0"/>
              </a:spcBef>
            </a:pPr>
            <a:r>
              <a:rPr lang="en-US" sz="5499">
                <a:solidFill>
                  <a:srgbClr val="2C4359"/>
                </a:solidFill>
                <a:latin typeface="IBM Plex Sans Bold"/>
              </a:rPr>
              <a:t>FIGURAS EN LOS SUJETOS OBLIGADOS EN MATERIA DE PROTECCIÓN DE DATOS PERSONALES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23870" y="0"/>
            <a:ext cx="6891558" cy="9767255"/>
          </a:xfrm>
          <a:custGeom>
            <a:avLst/>
            <a:gdLst/>
            <a:ahLst/>
            <a:cxnLst/>
            <a:rect l="l" t="t" r="r" b="b"/>
            <a:pathLst>
              <a:path w="6891558" h="9767255">
                <a:moveTo>
                  <a:pt x="0" y="0"/>
                </a:moveTo>
                <a:lnTo>
                  <a:pt x="6891558" y="0"/>
                </a:lnTo>
                <a:lnTo>
                  <a:pt x="6891558" y="9767255"/>
                </a:lnTo>
                <a:lnTo>
                  <a:pt x="0" y="9767255"/>
                </a:lnTo>
                <a:lnTo>
                  <a:pt x="0" y="0"/>
                </a:lnTo>
                <a:close/>
              </a:path>
            </a:pathLst>
          </a:custGeom>
          <a:blipFill>
            <a:blip r:embed="rId2"/>
            <a:stretch>
              <a:fillRect l="-94815" r="-25772"/>
            </a:stretch>
          </a:blipFill>
        </p:spPr>
      </p:sp>
      <p:sp>
        <p:nvSpPr>
          <p:cNvPr id="3" name="AutoShape 3"/>
          <p:cNvSpPr/>
          <p:nvPr/>
        </p:nvSpPr>
        <p:spPr>
          <a:xfrm rot="-3387270">
            <a:off x="14563719" y="8557386"/>
            <a:ext cx="7448562" cy="5056291"/>
          </a:xfrm>
          <a:prstGeom prst="rect">
            <a:avLst/>
          </a:prstGeom>
          <a:solidFill>
            <a:srgbClr val="2C4359"/>
          </a:solidFill>
        </p:spPr>
      </p:sp>
      <p:sp>
        <p:nvSpPr>
          <p:cNvPr id="4" name="AutoShape 4"/>
          <p:cNvSpPr/>
          <p:nvPr/>
        </p:nvSpPr>
        <p:spPr>
          <a:xfrm rot="-3798693">
            <a:off x="13658323" y="-7578621"/>
            <a:ext cx="8854294" cy="12711127"/>
          </a:xfrm>
          <a:prstGeom prst="rect">
            <a:avLst/>
          </a:prstGeom>
          <a:solidFill>
            <a:srgbClr val="446969"/>
          </a:solidFill>
        </p:spPr>
      </p:sp>
      <p:sp>
        <p:nvSpPr>
          <p:cNvPr id="5" name="Freeform 5"/>
          <p:cNvSpPr/>
          <p:nvPr/>
        </p:nvSpPr>
        <p:spPr>
          <a:xfrm>
            <a:off x="14236224" y="304483"/>
            <a:ext cx="3641809" cy="1582670"/>
          </a:xfrm>
          <a:custGeom>
            <a:avLst/>
            <a:gdLst/>
            <a:ahLst/>
            <a:cxnLst/>
            <a:rect l="l" t="t" r="r" b="b"/>
            <a:pathLst>
              <a:path w="3641809" h="1582670">
                <a:moveTo>
                  <a:pt x="0" y="0"/>
                </a:moveTo>
                <a:lnTo>
                  <a:pt x="3641810" y="0"/>
                </a:lnTo>
                <a:lnTo>
                  <a:pt x="3641810" y="1582669"/>
                </a:lnTo>
                <a:lnTo>
                  <a:pt x="0" y="1582669"/>
                </a:lnTo>
                <a:lnTo>
                  <a:pt x="0" y="0"/>
                </a:lnTo>
                <a:close/>
              </a:path>
            </a:pathLst>
          </a:custGeom>
          <a:blipFill>
            <a:blip r:embed="rId3"/>
            <a:stretch>
              <a:fillRect/>
            </a:stretch>
          </a:blipFill>
        </p:spPr>
      </p:sp>
      <p:grpSp>
        <p:nvGrpSpPr>
          <p:cNvPr id="6" name="Group 6"/>
          <p:cNvGrpSpPr/>
          <p:nvPr/>
        </p:nvGrpSpPr>
        <p:grpSpPr>
          <a:xfrm>
            <a:off x="0" y="9767255"/>
            <a:ext cx="6026729" cy="519745"/>
            <a:chOff x="0" y="0"/>
            <a:chExt cx="1587287" cy="136887"/>
          </a:xfrm>
        </p:grpSpPr>
        <p:sp>
          <p:nvSpPr>
            <p:cNvPr id="7" name="Freeform 7"/>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17552" y="728662"/>
            <a:ext cx="7276531" cy="600075"/>
          </a:xfrm>
          <a:prstGeom prst="rect">
            <a:avLst/>
          </a:prstGeom>
        </p:spPr>
        <p:txBody>
          <a:bodyPr lIns="0" tIns="0" rIns="0" bIns="0" rtlCol="0" anchor="t">
            <a:spAutoFit/>
          </a:bodyPr>
          <a:lstStyle/>
          <a:p>
            <a:pPr marL="0" lvl="0" indent="0" algn="l">
              <a:lnSpc>
                <a:spcPts val="4799"/>
              </a:lnSpc>
              <a:spcBef>
                <a:spcPct val="0"/>
              </a:spcBef>
            </a:pPr>
            <a:r>
              <a:rPr lang="en-US" sz="3999">
                <a:solidFill>
                  <a:srgbClr val="2C4359"/>
                </a:solidFill>
                <a:latin typeface="IBM Plex Sans Bold"/>
              </a:rPr>
              <a:t>COMITÉ DE TRANSPARENCIA</a:t>
            </a:r>
          </a:p>
        </p:txBody>
      </p:sp>
      <p:sp>
        <p:nvSpPr>
          <p:cNvPr id="16" name="TextBox 16"/>
          <p:cNvSpPr txBox="1"/>
          <p:nvPr/>
        </p:nvSpPr>
        <p:spPr>
          <a:xfrm>
            <a:off x="617552" y="1730834"/>
            <a:ext cx="10509101" cy="7393432"/>
          </a:xfrm>
          <a:prstGeom prst="rect">
            <a:avLst/>
          </a:prstGeom>
        </p:spPr>
        <p:txBody>
          <a:bodyPr lIns="0" tIns="0" rIns="0" bIns="0" rtlCol="0" anchor="t">
            <a:spAutoFit/>
          </a:bodyPr>
          <a:lstStyle/>
          <a:p>
            <a:pPr algn="just">
              <a:lnSpc>
                <a:spcPts val="2368"/>
              </a:lnSpc>
            </a:pPr>
            <a:r>
              <a:rPr lang="en-US" sz="2299">
                <a:solidFill>
                  <a:srgbClr val="2C4359"/>
                </a:solidFill>
                <a:latin typeface="IBM Plex Sans"/>
              </a:rPr>
              <a:t>Coordinar, realizar y supervisar las acciones necesarias para garantizar el derecho a la protección de los Datos Personales en la organización del Responsable, de conformidad con las disposiciones previstas en la Ley y en aquellas disposiciones que resulten aplicables en la materia, en coordinación con el oficial de protección de Datos Personales, en su caso;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Instituir, en su caso, procedimientos internos para asegurar la mayor eficiencia en la gestión de las solicitudes para el ejercicio de los Derechos ARCO;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Confirmar, modificar o revocar las determinaciones en las que se declare la inexistencia de los Datos Personales, o se declare improcedente, por cualquier causa, el ejercicio de alguno de los Derechos ARCO;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Establecer y supervisar la aplicación de criterios específicos que resulten necesarios para una mejor observancia de esta Ley y demás ordenamientos que resulten aplicables en la materia;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Coordinar el seguimiento y cumplimiento de las resoluciones emitidas por el Instituto de Transparencia;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Establecer programas de capacitación y actualización para los servidores públicos en materia de protección de Datos Personales, y </a:t>
            </a:r>
          </a:p>
          <a:p>
            <a:pPr algn="just">
              <a:lnSpc>
                <a:spcPts val="2368"/>
              </a:lnSpc>
            </a:pPr>
            <a:r>
              <a:rPr lang="en-US" sz="2299">
                <a:solidFill>
                  <a:srgbClr val="2C4359"/>
                </a:solidFill>
                <a:latin typeface="IBM Plex Sans"/>
              </a:rPr>
              <a:t>Dar vista al órgano interno de control o instancia equivalente en aquellos casos en que tenga conocimiento, en el ejercicio de sus atribuciones, de una presunta irregularidad respecto de determinado Tratamiento de Datos Personales.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23870" y="0"/>
            <a:ext cx="6891558" cy="9767255"/>
          </a:xfrm>
          <a:custGeom>
            <a:avLst/>
            <a:gdLst/>
            <a:ahLst/>
            <a:cxnLst/>
            <a:rect l="l" t="t" r="r" b="b"/>
            <a:pathLst>
              <a:path w="6891558" h="9767255">
                <a:moveTo>
                  <a:pt x="0" y="0"/>
                </a:moveTo>
                <a:lnTo>
                  <a:pt x="6891558" y="0"/>
                </a:lnTo>
                <a:lnTo>
                  <a:pt x="6891558" y="9767255"/>
                </a:lnTo>
                <a:lnTo>
                  <a:pt x="0" y="9767255"/>
                </a:lnTo>
                <a:lnTo>
                  <a:pt x="0" y="0"/>
                </a:lnTo>
                <a:close/>
              </a:path>
            </a:pathLst>
          </a:custGeom>
          <a:blipFill>
            <a:blip r:embed="rId2"/>
            <a:stretch>
              <a:fillRect l="-49812" r="-94545"/>
            </a:stretch>
          </a:blipFill>
        </p:spPr>
      </p:sp>
      <p:sp>
        <p:nvSpPr>
          <p:cNvPr id="3" name="AutoShape 3"/>
          <p:cNvSpPr/>
          <p:nvPr/>
        </p:nvSpPr>
        <p:spPr>
          <a:xfrm rot="-3387270">
            <a:off x="14563719" y="8557386"/>
            <a:ext cx="7448562" cy="5056291"/>
          </a:xfrm>
          <a:prstGeom prst="rect">
            <a:avLst/>
          </a:prstGeom>
          <a:solidFill>
            <a:srgbClr val="2C4359"/>
          </a:solidFill>
        </p:spPr>
      </p:sp>
      <p:sp>
        <p:nvSpPr>
          <p:cNvPr id="4" name="AutoShape 4"/>
          <p:cNvSpPr/>
          <p:nvPr/>
        </p:nvSpPr>
        <p:spPr>
          <a:xfrm rot="-3798693">
            <a:off x="13658323" y="-7578621"/>
            <a:ext cx="8854294" cy="12711127"/>
          </a:xfrm>
          <a:prstGeom prst="rect">
            <a:avLst/>
          </a:prstGeom>
          <a:solidFill>
            <a:srgbClr val="446969"/>
          </a:solidFill>
        </p:spPr>
      </p:sp>
      <p:sp>
        <p:nvSpPr>
          <p:cNvPr id="5" name="Freeform 5"/>
          <p:cNvSpPr/>
          <p:nvPr/>
        </p:nvSpPr>
        <p:spPr>
          <a:xfrm>
            <a:off x="14236224" y="304483"/>
            <a:ext cx="3641809" cy="1582670"/>
          </a:xfrm>
          <a:custGeom>
            <a:avLst/>
            <a:gdLst/>
            <a:ahLst/>
            <a:cxnLst/>
            <a:rect l="l" t="t" r="r" b="b"/>
            <a:pathLst>
              <a:path w="3641809" h="1582670">
                <a:moveTo>
                  <a:pt x="0" y="0"/>
                </a:moveTo>
                <a:lnTo>
                  <a:pt x="3641810" y="0"/>
                </a:lnTo>
                <a:lnTo>
                  <a:pt x="3641810" y="1582669"/>
                </a:lnTo>
                <a:lnTo>
                  <a:pt x="0" y="1582669"/>
                </a:lnTo>
                <a:lnTo>
                  <a:pt x="0" y="0"/>
                </a:lnTo>
                <a:close/>
              </a:path>
            </a:pathLst>
          </a:custGeom>
          <a:blipFill>
            <a:blip r:embed="rId3"/>
            <a:stretch>
              <a:fillRect/>
            </a:stretch>
          </a:blipFill>
        </p:spPr>
      </p:sp>
      <p:grpSp>
        <p:nvGrpSpPr>
          <p:cNvPr id="6" name="Group 6"/>
          <p:cNvGrpSpPr/>
          <p:nvPr/>
        </p:nvGrpSpPr>
        <p:grpSpPr>
          <a:xfrm>
            <a:off x="0" y="9767255"/>
            <a:ext cx="6026729" cy="519745"/>
            <a:chOff x="0" y="0"/>
            <a:chExt cx="1587287" cy="136887"/>
          </a:xfrm>
        </p:grpSpPr>
        <p:sp>
          <p:nvSpPr>
            <p:cNvPr id="7" name="Freeform 7"/>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17552" y="728662"/>
            <a:ext cx="7276531" cy="600075"/>
          </a:xfrm>
          <a:prstGeom prst="rect">
            <a:avLst/>
          </a:prstGeom>
        </p:spPr>
        <p:txBody>
          <a:bodyPr lIns="0" tIns="0" rIns="0" bIns="0" rtlCol="0" anchor="t">
            <a:spAutoFit/>
          </a:bodyPr>
          <a:lstStyle/>
          <a:p>
            <a:pPr marL="0" lvl="0" indent="0" algn="l">
              <a:lnSpc>
                <a:spcPts val="4799"/>
              </a:lnSpc>
              <a:spcBef>
                <a:spcPct val="0"/>
              </a:spcBef>
            </a:pPr>
            <a:r>
              <a:rPr lang="en-US" sz="3999">
                <a:solidFill>
                  <a:srgbClr val="2C4359"/>
                </a:solidFill>
                <a:latin typeface="IBM Plex Sans Bold"/>
              </a:rPr>
              <a:t>UNIDAD DE TRANSPARENCIA</a:t>
            </a:r>
          </a:p>
        </p:txBody>
      </p:sp>
      <p:sp>
        <p:nvSpPr>
          <p:cNvPr id="16" name="TextBox 16"/>
          <p:cNvSpPr txBox="1"/>
          <p:nvPr/>
        </p:nvSpPr>
        <p:spPr>
          <a:xfrm>
            <a:off x="617552" y="1730834"/>
            <a:ext cx="10509101" cy="7688707"/>
          </a:xfrm>
          <a:prstGeom prst="rect">
            <a:avLst/>
          </a:prstGeom>
        </p:spPr>
        <p:txBody>
          <a:bodyPr lIns="0" tIns="0" rIns="0" bIns="0" rtlCol="0" anchor="t">
            <a:spAutoFit/>
          </a:bodyPr>
          <a:lstStyle/>
          <a:p>
            <a:pPr algn="just">
              <a:lnSpc>
                <a:spcPts val="2368"/>
              </a:lnSpc>
            </a:pPr>
            <a:r>
              <a:rPr lang="en-US" sz="2299">
                <a:solidFill>
                  <a:srgbClr val="2C4359"/>
                </a:solidFill>
                <a:latin typeface="IBM Plex Sans"/>
              </a:rPr>
              <a:t>Auxiliar y orientar al Titular o, en su caso, a su representante legal que lo requiera con relación al ejercicio del derecho a la protección de Datos Personales;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Gestionar las solicitudes para el ejercicio de los Derechos ARCO;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Establecer mecanismos para asegurar que los Datos Personales sólo se entreguen a su Titular o su representante debidamente acreditados;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Informar al Titular o su representante el monto de los costos a cubrir por la reproducción y envío de los Datos Personales, con base en lo establecido en las disposiciones normativas aplicables;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Proponer al Comité de Transparencia los procedimientos internos que aseguren y fortalezcan mayor eficiencia en la gestión de las solicitudes para el ejercicio de los Derechos ARCO;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Aplicar instrumentos de evaluación de calidad sobre la gestión de las solicitudes para el ejercicio de los Derechos ARCO;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Asesorar a las Áreas adscritas al Responsable en materia de protección de Datos Personales, y </a:t>
            </a:r>
          </a:p>
          <a:p>
            <a:pPr algn="just">
              <a:lnSpc>
                <a:spcPts val="2368"/>
              </a:lnSpc>
            </a:pPr>
            <a:endParaRPr lang="en-US" sz="2299">
              <a:solidFill>
                <a:srgbClr val="2C4359"/>
              </a:solidFill>
              <a:latin typeface="IBM Plex Sans"/>
            </a:endParaRPr>
          </a:p>
          <a:p>
            <a:pPr algn="just">
              <a:lnSpc>
                <a:spcPts val="2368"/>
              </a:lnSpc>
            </a:pPr>
            <a:r>
              <a:rPr lang="en-US" sz="2299">
                <a:solidFill>
                  <a:srgbClr val="2C4359"/>
                </a:solidFill>
                <a:latin typeface="IBM Plex Sans"/>
              </a:rPr>
              <a:t>Dar seguimiento y cumplimiento a las resoluciones emitidas por el Instituto de Transparencia.</a:t>
            </a:r>
          </a:p>
          <a:p>
            <a:pPr algn="just">
              <a:lnSpc>
                <a:spcPts val="2368"/>
              </a:lnSpc>
            </a:pPr>
            <a:endParaRPr lang="en-US" sz="2299">
              <a:solidFill>
                <a:srgbClr val="2C4359"/>
              </a:solidFill>
              <a:latin typeface="IBM Plex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863961">
            <a:off x="-4316864" y="8779441"/>
            <a:ext cx="9467266" cy="4723318"/>
          </a:xfrm>
          <a:prstGeom prst="rect">
            <a:avLst/>
          </a:prstGeom>
          <a:solidFill>
            <a:srgbClr val="ADBFCC"/>
          </a:solidFill>
        </p:spPr>
      </p:sp>
      <p:sp>
        <p:nvSpPr>
          <p:cNvPr id="3" name="AutoShape 3"/>
          <p:cNvSpPr/>
          <p:nvPr/>
        </p:nvSpPr>
        <p:spPr>
          <a:xfrm rot="-1240047">
            <a:off x="-2934310" y="-3463581"/>
            <a:ext cx="10591358" cy="5278373"/>
          </a:xfrm>
          <a:prstGeom prst="rect">
            <a:avLst/>
          </a:prstGeom>
          <a:solidFill>
            <a:srgbClr val="446969"/>
          </a:solidFill>
        </p:spPr>
      </p:sp>
      <p:sp>
        <p:nvSpPr>
          <p:cNvPr id="4" name="Freeform 4"/>
          <p:cNvSpPr/>
          <p:nvPr/>
        </p:nvSpPr>
        <p:spPr>
          <a:xfrm>
            <a:off x="351967" y="267417"/>
            <a:ext cx="3503505" cy="1522565"/>
          </a:xfrm>
          <a:custGeom>
            <a:avLst/>
            <a:gdLst/>
            <a:ahLst/>
            <a:cxnLst/>
            <a:rect l="l" t="t" r="r" b="b"/>
            <a:pathLst>
              <a:path w="3503505" h="1522565">
                <a:moveTo>
                  <a:pt x="0" y="0"/>
                </a:moveTo>
                <a:lnTo>
                  <a:pt x="3503505" y="0"/>
                </a:lnTo>
                <a:lnTo>
                  <a:pt x="3503505" y="1522566"/>
                </a:lnTo>
                <a:lnTo>
                  <a:pt x="0" y="1522566"/>
                </a:lnTo>
                <a:lnTo>
                  <a:pt x="0" y="0"/>
                </a:lnTo>
                <a:close/>
              </a:path>
            </a:pathLst>
          </a:custGeom>
          <a:blipFill>
            <a:blip r:embed="rId2"/>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7673717" y="3558376"/>
            <a:ext cx="2940567" cy="4649118"/>
          </a:xfrm>
          <a:custGeom>
            <a:avLst/>
            <a:gdLst/>
            <a:ahLst/>
            <a:cxnLst/>
            <a:rect l="l" t="t" r="r" b="b"/>
            <a:pathLst>
              <a:path w="2940567" h="4649118">
                <a:moveTo>
                  <a:pt x="0" y="0"/>
                </a:moveTo>
                <a:lnTo>
                  <a:pt x="2940566" y="0"/>
                </a:lnTo>
                <a:lnTo>
                  <a:pt x="2940566" y="4649118"/>
                </a:lnTo>
                <a:lnTo>
                  <a:pt x="0" y="46491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5"/>
          <p:cNvSpPr txBox="1"/>
          <p:nvPr/>
        </p:nvSpPr>
        <p:spPr>
          <a:xfrm>
            <a:off x="659239" y="3174167"/>
            <a:ext cx="7014478" cy="5256530"/>
          </a:xfrm>
          <a:prstGeom prst="rect">
            <a:avLst/>
          </a:prstGeom>
        </p:spPr>
        <p:txBody>
          <a:bodyPr lIns="0" tIns="0" rIns="0" bIns="0" rtlCol="0" anchor="t">
            <a:spAutoFit/>
          </a:bodyPr>
          <a:lstStyle/>
          <a:p>
            <a:pPr marL="474976" lvl="1" indent="-237488" algn="just">
              <a:lnSpc>
                <a:spcPts val="2199"/>
              </a:lnSpc>
              <a:buFont typeface="Arial"/>
              <a:buChar char="•"/>
            </a:pPr>
            <a:r>
              <a:rPr lang="en-US" sz="2199">
                <a:solidFill>
                  <a:srgbClr val="2C4359"/>
                </a:solidFill>
                <a:latin typeface="IBM Plex Sans"/>
              </a:rPr>
              <a:t>Aquellos Responsables que en el ejercicio de sus funciones sustantivas lleven a cabo Tratamientos de Datos Personales relevantes o intensivos, podrán designar a un oficial de protección de Datos Personales, el cual formará parte del Comité de Transparencia. </a:t>
            </a:r>
          </a:p>
          <a:p>
            <a:pPr algn="just">
              <a:lnSpc>
                <a:spcPts val="2199"/>
              </a:lnSpc>
            </a:pPr>
            <a:endParaRPr lang="en-US" sz="2199">
              <a:solidFill>
                <a:srgbClr val="2C4359"/>
              </a:solidFill>
              <a:latin typeface="IBM Plex Sans"/>
            </a:endParaRPr>
          </a:p>
          <a:p>
            <a:pPr marL="474976" lvl="1" indent="-237488" algn="just">
              <a:lnSpc>
                <a:spcPts val="2199"/>
              </a:lnSpc>
              <a:buFont typeface="Arial"/>
              <a:buChar char="•"/>
            </a:pPr>
            <a:r>
              <a:rPr lang="en-US" sz="2199">
                <a:solidFill>
                  <a:srgbClr val="2C4359"/>
                </a:solidFill>
                <a:latin typeface="IBM Plex Sans"/>
              </a:rPr>
              <a:t>La persona designada como oficial de protección de datos personales deberá:</a:t>
            </a:r>
          </a:p>
          <a:p>
            <a:pPr algn="just">
              <a:lnSpc>
                <a:spcPts val="2199"/>
              </a:lnSpc>
            </a:pPr>
            <a:endParaRPr lang="en-US" sz="2199">
              <a:solidFill>
                <a:srgbClr val="2C4359"/>
              </a:solidFill>
              <a:latin typeface="IBM Plex Sans"/>
            </a:endParaRPr>
          </a:p>
          <a:p>
            <a:pPr marL="474976" lvl="1" indent="-237488" algn="just">
              <a:lnSpc>
                <a:spcPts val="2199"/>
              </a:lnSpc>
              <a:buFont typeface="Arial"/>
              <a:buChar char="•"/>
            </a:pPr>
            <a:r>
              <a:rPr lang="en-US" sz="2199">
                <a:solidFill>
                  <a:srgbClr val="2C4359"/>
                </a:solidFill>
                <a:latin typeface="IBM Plex Sans"/>
              </a:rPr>
              <a:t>Contar con la jerarquía o posición dentro de la organización del Responsable que le permita implementar políticas transversales en esta materia. </a:t>
            </a:r>
          </a:p>
          <a:p>
            <a:pPr algn="just">
              <a:lnSpc>
                <a:spcPts val="2199"/>
              </a:lnSpc>
            </a:pPr>
            <a:endParaRPr lang="en-US" sz="2199">
              <a:solidFill>
                <a:srgbClr val="2C4359"/>
              </a:solidFill>
              <a:latin typeface="IBM Plex Sans"/>
            </a:endParaRPr>
          </a:p>
          <a:p>
            <a:pPr marL="474976" lvl="1" indent="-237488" algn="just">
              <a:lnSpc>
                <a:spcPts val="2199"/>
              </a:lnSpc>
              <a:buFont typeface="Arial"/>
              <a:buChar char="•"/>
            </a:pPr>
            <a:r>
              <a:rPr lang="en-US" sz="2199">
                <a:solidFill>
                  <a:srgbClr val="2C4359"/>
                </a:solidFill>
                <a:latin typeface="IBM Plex Sans"/>
              </a:rPr>
              <a:t>Será designado atendiendo a su experiencia y cualidades profesionales, en particular, a sus conocimientos en la materia y deberá contar con recursos suficientes para llevar a cabo su cometido. </a:t>
            </a:r>
          </a:p>
        </p:txBody>
      </p:sp>
      <p:sp>
        <p:nvSpPr>
          <p:cNvPr id="16" name="TextBox 16"/>
          <p:cNvSpPr txBox="1"/>
          <p:nvPr/>
        </p:nvSpPr>
        <p:spPr>
          <a:xfrm>
            <a:off x="6026729" y="1383387"/>
            <a:ext cx="6566270" cy="1200150"/>
          </a:xfrm>
          <a:prstGeom prst="rect">
            <a:avLst/>
          </a:prstGeom>
        </p:spPr>
        <p:txBody>
          <a:bodyPr lIns="0" tIns="0" rIns="0" bIns="0" rtlCol="0" anchor="t">
            <a:spAutoFit/>
          </a:bodyPr>
          <a:lstStyle/>
          <a:p>
            <a:pPr marL="0" lvl="0" indent="0" algn="ctr">
              <a:lnSpc>
                <a:spcPts val="4799"/>
              </a:lnSpc>
              <a:spcBef>
                <a:spcPct val="0"/>
              </a:spcBef>
            </a:pPr>
            <a:r>
              <a:rPr lang="en-US" sz="3999">
                <a:solidFill>
                  <a:srgbClr val="2C4359"/>
                </a:solidFill>
                <a:latin typeface="IBM Plex Sans Bold"/>
              </a:rPr>
              <a:t>OFICIAL DE PROTECCIÓN DE DATOS PERSONALES</a:t>
            </a:r>
          </a:p>
        </p:txBody>
      </p:sp>
      <p:sp>
        <p:nvSpPr>
          <p:cNvPr id="17" name="TextBox 17"/>
          <p:cNvSpPr txBox="1"/>
          <p:nvPr/>
        </p:nvSpPr>
        <p:spPr>
          <a:xfrm>
            <a:off x="10919946" y="3142547"/>
            <a:ext cx="5131197" cy="371475"/>
          </a:xfrm>
          <a:prstGeom prst="rect">
            <a:avLst/>
          </a:prstGeom>
        </p:spPr>
        <p:txBody>
          <a:bodyPr lIns="0" tIns="0" rIns="0" bIns="0" rtlCol="0" anchor="t">
            <a:spAutoFit/>
          </a:bodyPr>
          <a:lstStyle/>
          <a:p>
            <a:pPr algn="just">
              <a:lnSpc>
                <a:spcPts val="2999"/>
              </a:lnSpc>
            </a:pPr>
            <a:r>
              <a:rPr lang="en-US" sz="2499">
                <a:solidFill>
                  <a:srgbClr val="2C4359"/>
                </a:solidFill>
                <a:latin typeface="IBM Plex Sans Bold"/>
              </a:rPr>
              <a:t>ATRIBUCIONES</a:t>
            </a:r>
          </a:p>
        </p:txBody>
      </p:sp>
      <p:sp>
        <p:nvSpPr>
          <p:cNvPr id="18" name="TextBox 18"/>
          <p:cNvSpPr txBox="1"/>
          <p:nvPr/>
        </p:nvSpPr>
        <p:spPr>
          <a:xfrm>
            <a:off x="10919946" y="3873619"/>
            <a:ext cx="6691193" cy="4333875"/>
          </a:xfrm>
          <a:prstGeom prst="rect">
            <a:avLst/>
          </a:prstGeom>
        </p:spPr>
        <p:txBody>
          <a:bodyPr lIns="0" tIns="0" rIns="0" bIns="0" rtlCol="0" anchor="t">
            <a:spAutoFit/>
          </a:bodyPr>
          <a:lstStyle/>
          <a:p>
            <a:pPr algn="just">
              <a:lnSpc>
                <a:spcPts val="2639"/>
              </a:lnSpc>
            </a:pPr>
            <a:r>
              <a:rPr lang="en-US" sz="2199">
                <a:solidFill>
                  <a:srgbClr val="2C4359"/>
                </a:solidFill>
                <a:latin typeface="IBM Plex Sans"/>
              </a:rPr>
              <a:t>Asesorar al Comité de Transparencia respecto a los temas que sean sometidos a su consideración en materia de protección de Datos Personales;</a:t>
            </a:r>
          </a:p>
          <a:p>
            <a:pPr algn="just">
              <a:lnSpc>
                <a:spcPts val="2639"/>
              </a:lnSpc>
            </a:pPr>
            <a:endParaRPr lang="en-US" sz="2199">
              <a:solidFill>
                <a:srgbClr val="2C4359"/>
              </a:solidFill>
              <a:latin typeface="IBM Plex Sans"/>
            </a:endParaRPr>
          </a:p>
          <a:p>
            <a:pPr algn="just">
              <a:lnSpc>
                <a:spcPts val="2639"/>
              </a:lnSpc>
            </a:pPr>
            <a:r>
              <a:rPr lang="en-US" sz="2199">
                <a:solidFill>
                  <a:srgbClr val="2C4359"/>
                </a:solidFill>
                <a:latin typeface="IBM Plex Sans"/>
              </a:rPr>
              <a:t>Diseñar, ejecutar, supervisar y evaluar políticas, programas, acciones y actividades que correspondan para el cumplimiento de la presente Ley y disposiciones que resulten aplicables en la materia, en coordinación con el Comité de Transparencia; </a:t>
            </a:r>
          </a:p>
          <a:p>
            <a:pPr algn="just">
              <a:lnSpc>
                <a:spcPts val="2639"/>
              </a:lnSpc>
            </a:pPr>
            <a:endParaRPr lang="en-US" sz="2199">
              <a:solidFill>
                <a:srgbClr val="2C4359"/>
              </a:solidFill>
              <a:latin typeface="IBM Plex Sans"/>
            </a:endParaRPr>
          </a:p>
          <a:p>
            <a:pPr algn="just">
              <a:lnSpc>
                <a:spcPts val="2639"/>
              </a:lnSpc>
            </a:pPr>
            <a:r>
              <a:rPr lang="en-US" sz="2199">
                <a:solidFill>
                  <a:srgbClr val="2C4359"/>
                </a:solidFill>
                <a:latin typeface="IBM Plex Sans"/>
              </a:rPr>
              <a:t>Asesorar permanentemente a las Áreas adscritas al Responsable en materia de protección de Datos Personales.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591022" y="-304253"/>
            <a:ext cx="7696978" cy="10591253"/>
            <a:chOff x="0" y="0"/>
            <a:chExt cx="1854200" cy="2551430"/>
          </a:xfrm>
        </p:grpSpPr>
        <p:sp>
          <p:nvSpPr>
            <p:cNvPr id="3" name="Freeform 3"/>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4" name="Freeform 4"/>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5" name="Freeform 5"/>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6" name="Freeform 6"/>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2"/>
              <a:stretch>
                <a:fillRect l="-24399" r="-184794"/>
              </a:stretch>
            </a:blipFill>
          </p:spPr>
        </p:sp>
        <p:sp>
          <p:nvSpPr>
            <p:cNvPr id="7" name="Freeform 7"/>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sp>
        <p:nvSpPr>
          <p:cNvPr id="8" name="AutoShape 8"/>
          <p:cNvSpPr/>
          <p:nvPr/>
        </p:nvSpPr>
        <p:spPr>
          <a:xfrm rot="-3387270">
            <a:off x="14907852" y="6195043"/>
            <a:ext cx="7448562" cy="5056291"/>
          </a:xfrm>
          <a:prstGeom prst="rect">
            <a:avLst/>
          </a:prstGeom>
          <a:solidFill>
            <a:srgbClr val="ADBFCC"/>
          </a:solidFill>
        </p:spPr>
      </p:sp>
      <p:sp>
        <p:nvSpPr>
          <p:cNvPr id="9" name="AutoShape 9"/>
          <p:cNvSpPr/>
          <p:nvPr/>
        </p:nvSpPr>
        <p:spPr>
          <a:xfrm rot="-3344541">
            <a:off x="14378754" y="-6355564"/>
            <a:ext cx="8854294" cy="12711127"/>
          </a:xfrm>
          <a:prstGeom prst="rect">
            <a:avLst/>
          </a:prstGeom>
          <a:solidFill>
            <a:srgbClr val="446969"/>
          </a:solidFill>
        </p:spPr>
      </p:sp>
      <p:sp>
        <p:nvSpPr>
          <p:cNvPr id="10" name="Freeform 10"/>
          <p:cNvSpPr/>
          <p:nvPr/>
        </p:nvSpPr>
        <p:spPr>
          <a:xfrm>
            <a:off x="13702801" y="304483"/>
            <a:ext cx="4175232" cy="1814486"/>
          </a:xfrm>
          <a:custGeom>
            <a:avLst/>
            <a:gdLst/>
            <a:ahLst/>
            <a:cxnLst/>
            <a:rect l="l" t="t" r="r" b="b"/>
            <a:pathLst>
              <a:path w="4175232" h="1814486">
                <a:moveTo>
                  <a:pt x="0" y="0"/>
                </a:moveTo>
                <a:lnTo>
                  <a:pt x="4175233" y="0"/>
                </a:lnTo>
                <a:lnTo>
                  <a:pt x="4175233" y="1814486"/>
                </a:lnTo>
                <a:lnTo>
                  <a:pt x="0" y="1814486"/>
                </a:lnTo>
                <a:lnTo>
                  <a:pt x="0" y="0"/>
                </a:lnTo>
                <a:close/>
              </a:path>
            </a:pathLst>
          </a:custGeom>
          <a:blipFill>
            <a:blip r:embed="rId3"/>
            <a:stretch>
              <a:fillRect/>
            </a:stretch>
          </a:blipFill>
        </p:spPr>
      </p:sp>
      <p:grpSp>
        <p:nvGrpSpPr>
          <p:cNvPr id="11" name="Group 11"/>
          <p:cNvGrpSpPr/>
          <p:nvPr/>
        </p:nvGrpSpPr>
        <p:grpSpPr>
          <a:xfrm>
            <a:off x="0" y="9767255"/>
            <a:ext cx="6026729" cy="519745"/>
            <a:chOff x="0" y="0"/>
            <a:chExt cx="1587287" cy="136887"/>
          </a:xfrm>
        </p:grpSpPr>
        <p:sp>
          <p:nvSpPr>
            <p:cNvPr id="12" name="Freeform 12"/>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261271" y="9767255"/>
            <a:ext cx="6026729" cy="519745"/>
            <a:chOff x="0" y="0"/>
            <a:chExt cx="1587287" cy="136887"/>
          </a:xfrm>
        </p:grpSpPr>
        <p:sp>
          <p:nvSpPr>
            <p:cNvPr id="15" name="Freeform 15"/>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872103" y="9767255"/>
            <a:ext cx="6481944" cy="519745"/>
            <a:chOff x="0" y="0"/>
            <a:chExt cx="1707179" cy="136887"/>
          </a:xfrm>
        </p:grpSpPr>
        <p:sp>
          <p:nvSpPr>
            <p:cNvPr id="18" name="Freeform 18"/>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603291" y="508942"/>
            <a:ext cx="9663383" cy="2476500"/>
          </a:xfrm>
          <a:prstGeom prst="rect">
            <a:avLst/>
          </a:prstGeom>
        </p:spPr>
        <p:txBody>
          <a:bodyPr lIns="0" tIns="0" rIns="0" bIns="0" rtlCol="0" anchor="t">
            <a:spAutoFit/>
          </a:bodyPr>
          <a:lstStyle/>
          <a:p>
            <a:pPr>
              <a:lnSpc>
                <a:spcPts val="6599"/>
              </a:lnSpc>
            </a:pPr>
            <a:r>
              <a:rPr lang="en-US" sz="5499">
                <a:solidFill>
                  <a:srgbClr val="2C4359"/>
                </a:solidFill>
                <a:latin typeface="IBM Plex Sans Bold"/>
              </a:rPr>
              <a:t>MARCO JURÍDICO GENERAL DE LA PROTECCIÓN DE DATOS PERSONALES</a:t>
            </a:r>
          </a:p>
        </p:txBody>
      </p:sp>
      <p:sp>
        <p:nvSpPr>
          <p:cNvPr id="21" name="TextBox 21"/>
          <p:cNvSpPr txBox="1"/>
          <p:nvPr/>
        </p:nvSpPr>
        <p:spPr>
          <a:xfrm>
            <a:off x="231141" y="3373314"/>
            <a:ext cx="10035533" cy="5349875"/>
          </a:xfrm>
          <a:prstGeom prst="rect">
            <a:avLst/>
          </a:prstGeom>
        </p:spPr>
        <p:txBody>
          <a:bodyPr lIns="0" tIns="0" rIns="0" bIns="0" rtlCol="0" anchor="t">
            <a:spAutoFit/>
          </a:bodyPr>
          <a:lstStyle/>
          <a:p>
            <a:pPr marL="539749" lvl="1" indent="-269875" algn="just">
              <a:lnSpc>
                <a:spcPts val="4749"/>
              </a:lnSpc>
              <a:buFont typeface="Arial"/>
              <a:buChar char="•"/>
            </a:pPr>
            <a:r>
              <a:rPr lang="en-US" sz="2499">
                <a:solidFill>
                  <a:srgbClr val="446969"/>
                </a:solidFill>
                <a:latin typeface="IBM Plex Sans Bold"/>
              </a:rPr>
              <a:t>Constitución Política de los Estados Unidos Mexicanos</a:t>
            </a:r>
          </a:p>
          <a:p>
            <a:pPr marL="539749" lvl="1" indent="-269875" algn="just">
              <a:lnSpc>
                <a:spcPts val="4749"/>
              </a:lnSpc>
              <a:buFont typeface="Arial"/>
              <a:buChar char="•"/>
            </a:pPr>
            <a:r>
              <a:rPr lang="en-US" sz="2499">
                <a:solidFill>
                  <a:srgbClr val="446969"/>
                </a:solidFill>
                <a:latin typeface="IBM Plex Sans Bold"/>
              </a:rPr>
              <a:t>Constitución Política para el Estado Libre y Soberano de Puebla</a:t>
            </a:r>
          </a:p>
          <a:p>
            <a:pPr marL="539749" lvl="1" indent="-269875" algn="just">
              <a:lnSpc>
                <a:spcPts val="4749"/>
              </a:lnSpc>
              <a:buFont typeface="Arial"/>
              <a:buChar char="•"/>
            </a:pPr>
            <a:r>
              <a:rPr lang="en-US" sz="2499">
                <a:solidFill>
                  <a:srgbClr val="446969"/>
                </a:solidFill>
                <a:latin typeface="IBM Plex Sans Bold"/>
              </a:rPr>
              <a:t>Ley General de Protección de Datos Personales en Posesión de Sujetos Obligados </a:t>
            </a:r>
          </a:p>
          <a:p>
            <a:pPr marL="539749" lvl="1" indent="-269875" algn="just">
              <a:lnSpc>
                <a:spcPts val="4749"/>
              </a:lnSpc>
              <a:buFont typeface="Arial"/>
              <a:buChar char="•"/>
            </a:pPr>
            <a:r>
              <a:rPr lang="en-US" sz="2499">
                <a:solidFill>
                  <a:srgbClr val="446969"/>
                </a:solidFill>
                <a:latin typeface="IBM Plex Sans Bold"/>
              </a:rPr>
              <a:t>Ley de Protección de Datos Personales en Posesión de Sujetos Obligados del Estado de Puebla </a:t>
            </a:r>
          </a:p>
          <a:p>
            <a:pPr marL="539749" lvl="1" indent="-269875" algn="just">
              <a:lnSpc>
                <a:spcPts val="4749"/>
              </a:lnSpc>
              <a:buFont typeface="Arial"/>
              <a:buChar char="•"/>
            </a:pPr>
            <a:r>
              <a:rPr lang="en-US" sz="2499">
                <a:solidFill>
                  <a:srgbClr val="446969"/>
                </a:solidFill>
                <a:latin typeface="IBM Plex Sans Bold"/>
              </a:rPr>
              <a:t>Lineamientos Generales en Materia de Protección de Datos Personales en Posesión de Sujetos Obligados del Estado de Puebla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839502">
            <a:off x="338235" y="6359107"/>
            <a:ext cx="3876006" cy="7604108"/>
          </a:xfrm>
          <a:prstGeom prst="rect">
            <a:avLst/>
          </a:prstGeom>
          <a:solidFill>
            <a:srgbClr val="2C4359"/>
          </a:solidFill>
        </p:spPr>
      </p:sp>
      <p:sp>
        <p:nvSpPr>
          <p:cNvPr id="3" name="AutoShape 3"/>
          <p:cNvSpPr/>
          <p:nvPr/>
        </p:nvSpPr>
        <p:spPr>
          <a:xfrm rot="2470852">
            <a:off x="13900726" y="-1492052"/>
            <a:ext cx="7543000" cy="3964289"/>
          </a:xfrm>
          <a:prstGeom prst="rect">
            <a:avLst/>
          </a:prstGeom>
          <a:solidFill>
            <a:srgbClr val="D3D4D6"/>
          </a:solidFill>
        </p:spPr>
      </p:sp>
      <p:sp>
        <p:nvSpPr>
          <p:cNvPr id="4" name="Freeform 4"/>
          <p:cNvSpPr/>
          <p:nvPr/>
        </p:nvSpPr>
        <p:spPr>
          <a:xfrm>
            <a:off x="283432" y="8368537"/>
            <a:ext cx="3218528" cy="1398719"/>
          </a:xfrm>
          <a:custGeom>
            <a:avLst/>
            <a:gdLst/>
            <a:ahLst/>
            <a:cxnLst/>
            <a:rect l="l" t="t" r="r" b="b"/>
            <a:pathLst>
              <a:path w="3218528" h="1398719">
                <a:moveTo>
                  <a:pt x="0" y="0"/>
                </a:moveTo>
                <a:lnTo>
                  <a:pt x="3218528" y="0"/>
                </a:lnTo>
                <a:lnTo>
                  <a:pt x="3218528" y="1398718"/>
                </a:lnTo>
                <a:lnTo>
                  <a:pt x="0" y="1398718"/>
                </a:lnTo>
                <a:lnTo>
                  <a:pt x="0" y="0"/>
                </a:lnTo>
                <a:close/>
              </a:path>
            </a:pathLst>
          </a:custGeom>
          <a:blipFill>
            <a:blip r:embed="rId2"/>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891628" y="2694526"/>
            <a:ext cx="14504743" cy="3512820"/>
          </a:xfrm>
          <a:prstGeom prst="rect">
            <a:avLst/>
          </a:prstGeom>
        </p:spPr>
        <p:txBody>
          <a:bodyPr lIns="0" tIns="0" rIns="0" bIns="0" rtlCol="0" anchor="t">
            <a:spAutoFit/>
          </a:bodyPr>
          <a:lstStyle/>
          <a:p>
            <a:pPr algn="just">
              <a:lnSpc>
                <a:spcPts val="3989"/>
              </a:lnSpc>
            </a:pPr>
            <a:r>
              <a:rPr lang="en-US" sz="2999">
                <a:solidFill>
                  <a:srgbClr val="2C4359"/>
                </a:solidFill>
                <a:latin typeface="IBM Plex Sans"/>
              </a:rPr>
              <a:t>1. Principios que se deben observar en todo tratamiento de datos personales</a:t>
            </a:r>
          </a:p>
          <a:p>
            <a:pPr algn="just">
              <a:lnSpc>
                <a:spcPts val="3989"/>
              </a:lnSpc>
            </a:pPr>
            <a:endParaRPr lang="en-US" sz="2999">
              <a:solidFill>
                <a:srgbClr val="2C4359"/>
              </a:solidFill>
              <a:latin typeface="IBM Plex Sans"/>
            </a:endParaRPr>
          </a:p>
          <a:p>
            <a:pPr algn="just">
              <a:lnSpc>
                <a:spcPts val="3989"/>
              </a:lnSpc>
            </a:pPr>
            <a:r>
              <a:rPr lang="en-US" sz="2999">
                <a:solidFill>
                  <a:srgbClr val="2C4359"/>
                </a:solidFill>
                <a:latin typeface="IBM Plex Sans"/>
              </a:rPr>
              <a:t>2.Deberes para proteger los datos personales en cualquier fase de su tratamiento</a:t>
            </a:r>
          </a:p>
          <a:p>
            <a:pPr algn="just">
              <a:lnSpc>
                <a:spcPts val="3989"/>
              </a:lnSpc>
            </a:pPr>
            <a:endParaRPr lang="en-US" sz="2999">
              <a:solidFill>
                <a:srgbClr val="2C4359"/>
              </a:solidFill>
              <a:latin typeface="IBM Plex Sans"/>
            </a:endParaRPr>
          </a:p>
          <a:p>
            <a:pPr algn="just">
              <a:lnSpc>
                <a:spcPts val="3989"/>
              </a:lnSpc>
            </a:pPr>
            <a:r>
              <a:rPr lang="en-US" sz="2999">
                <a:solidFill>
                  <a:srgbClr val="2C4359"/>
                </a:solidFill>
                <a:latin typeface="IBM Plex Sans"/>
              </a:rPr>
              <a:t>3.Derechos de los Titulares de los datos personales y el procedimiento para su ejercicio de los Derechos de Acceso, Rectificación, Cancelación y Oposición (ARCO)</a:t>
            </a:r>
          </a:p>
          <a:p>
            <a:pPr marL="0" lvl="0" indent="0" algn="just">
              <a:lnSpc>
                <a:spcPts val="3989"/>
              </a:lnSpc>
            </a:pPr>
            <a:endParaRPr lang="en-US" sz="2999">
              <a:solidFill>
                <a:srgbClr val="2C4359"/>
              </a:solidFill>
              <a:latin typeface="IBM Plex Sans"/>
            </a:endParaRPr>
          </a:p>
        </p:txBody>
      </p:sp>
      <p:sp>
        <p:nvSpPr>
          <p:cNvPr id="15" name="Freeform 15"/>
          <p:cNvSpPr/>
          <p:nvPr/>
        </p:nvSpPr>
        <p:spPr>
          <a:xfrm>
            <a:off x="6139721" y="6033835"/>
            <a:ext cx="6549859" cy="3733420"/>
          </a:xfrm>
          <a:custGeom>
            <a:avLst/>
            <a:gdLst/>
            <a:ahLst/>
            <a:cxnLst/>
            <a:rect l="l" t="t" r="r" b="b"/>
            <a:pathLst>
              <a:path w="6549859" h="3733420">
                <a:moveTo>
                  <a:pt x="0" y="0"/>
                </a:moveTo>
                <a:lnTo>
                  <a:pt x="6549859" y="0"/>
                </a:lnTo>
                <a:lnTo>
                  <a:pt x="6549859" y="3733420"/>
                </a:lnTo>
                <a:lnTo>
                  <a:pt x="0" y="3733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1838870" y="1028700"/>
            <a:ext cx="14610261" cy="1200150"/>
          </a:xfrm>
          <a:prstGeom prst="rect">
            <a:avLst/>
          </a:prstGeom>
        </p:spPr>
        <p:txBody>
          <a:bodyPr lIns="0" tIns="0" rIns="0" bIns="0" rtlCol="0" anchor="t">
            <a:spAutoFit/>
          </a:bodyPr>
          <a:lstStyle/>
          <a:p>
            <a:pPr marL="0" lvl="0" indent="0" algn="ctr">
              <a:lnSpc>
                <a:spcPts val="4799"/>
              </a:lnSpc>
              <a:spcBef>
                <a:spcPct val="0"/>
              </a:spcBef>
            </a:pPr>
            <a:r>
              <a:rPr lang="en-US" sz="3999">
                <a:solidFill>
                  <a:srgbClr val="2C4359"/>
                </a:solidFill>
                <a:latin typeface="IBM Plex Sans Bold"/>
              </a:rPr>
              <a:t>OBLIGACIONES GENERALES PARA LOS SUJETOS OBLIGADOS RESPONSABLES ESTABLECIDAS EN LA LEY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863961">
            <a:off x="-3986257" y="7405597"/>
            <a:ext cx="9467266" cy="4723318"/>
          </a:xfrm>
          <a:prstGeom prst="rect">
            <a:avLst/>
          </a:prstGeom>
          <a:solidFill>
            <a:srgbClr val="ADBFCC"/>
          </a:solidFill>
        </p:spPr>
      </p:sp>
      <p:sp>
        <p:nvSpPr>
          <p:cNvPr id="3" name="AutoShape 3"/>
          <p:cNvSpPr/>
          <p:nvPr/>
        </p:nvSpPr>
        <p:spPr>
          <a:xfrm rot="-1703868">
            <a:off x="-2752204" y="-2639186"/>
            <a:ext cx="10591358" cy="5278373"/>
          </a:xfrm>
          <a:prstGeom prst="rect">
            <a:avLst/>
          </a:prstGeom>
          <a:solidFill>
            <a:srgbClr val="446969"/>
          </a:solidFill>
        </p:spPr>
      </p:sp>
      <p:sp>
        <p:nvSpPr>
          <p:cNvPr id="4" name="Freeform 4"/>
          <p:cNvSpPr/>
          <p:nvPr/>
        </p:nvSpPr>
        <p:spPr>
          <a:xfrm>
            <a:off x="351967" y="449141"/>
            <a:ext cx="4210966" cy="1830016"/>
          </a:xfrm>
          <a:custGeom>
            <a:avLst/>
            <a:gdLst/>
            <a:ahLst/>
            <a:cxnLst/>
            <a:rect l="l" t="t" r="r" b="b"/>
            <a:pathLst>
              <a:path w="4210966" h="1830016">
                <a:moveTo>
                  <a:pt x="0" y="0"/>
                </a:moveTo>
                <a:lnTo>
                  <a:pt x="4210966" y="0"/>
                </a:lnTo>
                <a:lnTo>
                  <a:pt x="4210966" y="1830016"/>
                </a:lnTo>
                <a:lnTo>
                  <a:pt x="0" y="1830016"/>
                </a:lnTo>
                <a:lnTo>
                  <a:pt x="0" y="0"/>
                </a:lnTo>
                <a:close/>
              </a:path>
            </a:pathLst>
          </a:custGeom>
          <a:blipFill>
            <a:blip r:embed="rId2"/>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747012" y="3961697"/>
            <a:ext cx="5500715" cy="3352800"/>
          </a:xfrm>
          <a:prstGeom prst="rect">
            <a:avLst/>
          </a:prstGeom>
        </p:spPr>
        <p:txBody>
          <a:bodyPr lIns="0" tIns="0" rIns="0" bIns="0" rtlCol="0" anchor="t">
            <a:spAutoFit/>
          </a:bodyPr>
          <a:lstStyle/>
          <a:p>
            <a:pPr algn="just">
              <a:lnSpc>
                <a:spcPts val="3359"/>
              </a:lnSpc>
            </a:pPr>
            <a:r>
              <a:rPr lang="en-US" sz="2799">
                <a:solidFill>
                  <a:srgbClr val="2C4359"/>
                </a:solidFill>
                <a:latin typeface="IBM Plex Sans Bold"/>
              </a:rPr>
              <a:t>LICITUD:</a:t>
            </a:r>
            <a:r>
              <a:rPr lang="en-US" sz="2799">
                <a:solidFill>
                  <a:srgbClr val="2C4359"/>
                </a:solidFill>
                <a:latin typeface="IBM Plex Sans"/>
              </a:rPr>
              <a:t> llevar a cabo el tratamiento de datos personales conforme y en base a las facultades y atribuciones que la correspondiente normativa le confiera.</a:t>
            </a:r>
          </a:p>
          <a:p>
            <a:pPr algn="just">
              <a:lnSpc>
                <a:spcPts val="3359"/>
              </a:lnSpc>
            </a:pPr>
            <a:endParaRPr lang="en-US" sz="2799">
              <a:solidFill>
                <a:srgbClr val="2C4359"/>
              </a:solidFill>
              <a:latin typeface="IBM Plex Sans"/>
            </a:endParaRPr>
          </a:p>
          <a:p>
            <a:pPr algn="just">
              <a:lnSpc>
                <a:spcPts val="3359"/>
              </a:lnSpc>
            </a:pPr>
            <a:endParaRPr lang="en-US" sz="2799">
              <a:solidFill>
                <a:srgbClr val="2C4359"/>
              </a:solidFill>
              <a:latin typeface="IBM Plex Sans"/>
            </a:endParaRPr>
          </a:p>
        </p:txBody>
      </p:sp>
      <p:sp>
        <p:nvSpPr>
          <p:cNvPr id="15" name="TextBox 15"/>
          <p:cNvSpPr txBox="1"/>
          <p:nvPr/>
        </p:nvSpPr>
        <p:spPr>
          <a:xfrm>
            <a:off x="10705795" y="3599747"/>
            <a:ext cx="6820272" cy="3714750"/>
          </a:xfrm>
          <a:prstGeom prst="rect">
            <a:avLst/>
          </a:prstGeom>
        </p:spPr>
        <p:txBody>
          <a:bodyPr lIns="0" tIns="0" rIns="0" bIns="0" rtlCol="0" anchor="t">
            <a:spAutoFit/>
          </a:bodyPr>
          <a:lstStyle/>
          <a:p>
            <a:pPr algn="just">
              <a:lnSpc>
                <a:spcPts val="2999"/>
              </a:lnSpc>
            </a:pPr>
            <a:r>
              <a:rPr lang="en-US" sz="2499">
                <a:solidFill>
                  <a:srgbClr val="2C4359"/>
                </a:solidFill>
                <a:latin typeface="IBM Plex Sans Bold"/>
              </a:rPr>
              <a:t>FINALIDAD:</a:t>
            </a:r>
            <a:r>
              <a:rPr lang="en-US" sz="2499">
                <a:solidFill>
                  <a:srgbClr val="2C4359"/>
                </a:solidFill>
                <a:latin typeface="IBM Plex Sans"/>
              </a:rPr>
              <a:t> efectuar el tratamiento de datos personales únicamente cuando se encuentre justificado por finalidades concretas (fines específicos y determinados, no genéricos), explícitas (se expresan y dan a conocer en el aviso de privacidad), lícitas y legítimas (atribuciones expresas), en relación con las atribuciones que la normativa aplicable le confiera.</a:t>
            </a:r>
          </a:p>
          <a:p>
            <a:pPr algn="just">
              <a:lnSpc>
                <a:spcPts val="2999"/>
              </a:lnSpc>
            </a:pPr>
            <a:endParaRPr lang="en-US" sz="2499">
              <a:solidFill>
                <a:srgbClr val="2C4359"/>
              </a:solidFill>
              <a:latin typeface="IBM Plex Sans"/>
            </a:endParaRPr>
          </a:p>
        </p:txBody>
      </p:sp>
      <p:sp>
        <p:nvSpPr>
          <p:cNvPr id="16" name="TextBox 16"/>
          <p:cNvSpPr txBox="1"/>
          <p:nvPr/>
        </p:nvSpPr>
        <p:spPr>
          <a:xfrm>
            <a:off x="6343630" y="1150039"/>
            <a:ext cx="11076265" cy="2057400"/>
          </a:xfrm>
          <a:prstGeom prst="rect">
            <a:avLst/>
          </a:prstGeom>
        </p:spPr>
        <p:txBody>
          <a:bodyPr lIns="0" tIns="0" rIns="0" bIns="0" rtlCol="0" anchor="t">
            <a:spAutoFit/>
          </a:bodyPr>
          <a:lstStyle/>
          <a:p>
            <a:pPr marL="0" lvl="0" indent="0" algn="l">
              <a:lnSpc>
                <a:spcPts val="5400"/>
              </a:lnSpc>
              <a:spcBef>
                <a:spcPct val="0"/>
              </a:spcBef>
            </a:pPr>
            <a:r>
              <a:rPr lang="en-US" sz="4500">
                <a:solidFill>
                  <a:srgbClr val="2C4359"/>
                </a:solidFill>
                <a:latin typeface="IBM Plex Sans Bold"/>
              </a:rPr>
              <a:t>PRINCIPIOS QUE SE DEBEN OBSERVAR EN TODO TRATAMIENTO DE DATOS PERSONALES</a:t>
            </a:r>
          </a:p>
        </p:txBody>
      </p:sp>
      <p:sp>
        <p:nvSpPr>
          <p:cNvPr id="17" name="Freeform 17"/>
          <p:cNvSpPr/>
          <p:nvPr/>
        </p:nvSpPr>
        <p:spPr>
          <a:xfrm>
            <a:off x="3855472" y="6032447"/>
            <a:ext cx="3646725" cy="3620203"/>
          </a:xfrm>
          <a:custGeom>
            <a:avLst/>
            <a:gdLst/>
            <a:ahLst/>
            <a:cxnLst/>
            <a:rect l="l" t="t" r="r" b="b"/>
            <a:pathLst>
              <a:path w="3646725" h="3620203">
                <a:moveTo>
                  <a:pt x="0" y="0"/>
                </a:moveTo>
                <a:lnTo>
                  <a:pt x="3646725" y="0"/>
                </a:lnTo>
                <a:lnTo>
                  <a:pt x="3646725" y="3620203"/>
                </a:lnTo>
                <a:lnTo>
                  <a:pt x="0" y="36202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12877103" y="6775512"/>
            <a:ext cx="2779400" cy="2779400"/>
          </a:xfrm>
          <a:custGeom>
            <a:avLst/>
            <a:gdLst/>
            <a:ahLst/>
            <a:cxnLst/>
            <a:rect l="l" t="t" r="r" b="b"/>
            <a:pathLst>
              <a:path w="2779400" h="2779400">
                <a:moveTo>
                  <a:pt x="0" y="0"/>
                </a:moveTo>
                <a:lnTo>
                  <a:pt x="2779400" y="0"/>
                </a:lnTo>
                <a:lnTo>
                  <a:pt x="2779400" y="2779401"/>
                </a:lnTo>
                <a:lnTo>
                  <a:pt x="0" y="27794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40635">
            <a:off x="-2024262" y="-3837405"/>
            <a:ext cx="10591358" cy="5278373"/>
          </a:xfrm>
          <a:prstGeom prst="rect">
            <a:avLst/>
          </a:prstGeom>
          <a:solidFill>
            <a:srgbClr val="446969"/>
          </a:solidFill>
        </p:spPr>
      </p:sp>
      <p:sp>
        <p:nvSpPr>
          <p:cNvPr id="3" name="Freeform 3"/>
          <p:cNvSpPr/>
          <p:nvPr/>
        </p:nvSpPr>
        <p:spPr>
          <a:xfrm>
            <a:off x="442971" y="151673"/>
            <a:ext cx="3518673" cy="1529156"/>
          </a:xfrm>
          <a:custGeom>
            <a:avLst/>
            <a:gdLst/>
            <a:ahLst/>
            <a:cxnLst/>
            <a:rect l="l" t="t" r="r" b="b"/>
            <a:pathLst>
              <a:path w="3518673" h="1529156">
                <a:moveTo>
                  <a:pt x="0" y="0"/>
                </a:moveTo>
                <a:lnTo>
                  <a:pt x="3518672" y="0"/>
                </a:lnTo>
                <a:lnTo>
                  <a:pt x="3518672" y="1529157"/>
                </a:lnTo>
                <a:lnTo>
                  <a:pt x="0" y="1529157"/>
                </a:lnTo>
                <a:lnTo>
                  <a:pt x="0" y="0"/>
                </a:lnTo>
                <a:close/>
              </a:path>
            </a:pathLst>
          </a:custGeom>
          <a:blipFill>
            <a:blip r:embed="rId2"/>
            <a:stretch>
              <a:fillRect/>
            </a:stretch>
          </a:blipFill>
        </p:spPr>
      </p:sp>
      <p:grpSp>
        <p:nvGrpSpPr>
          <p:cNvPr id="4" name="Group 4"/>
          <p:cNvGrpSpPr/>
          <p:nvPr/>
        </p:nvGrpSpPr>
        <p:grpSpPr>
          <a:xfrm>
            <a:off x="0" y="9767255"/>
            <a:ext cx="6026729" cy="519745"/>
            <a:chOff x="0" y="0"/>
            <a:chExt cx="1587287" cy="136887"/>
          </a:xfrm>
        </p:grpSpPr>
        <p:sp>
          <p:nvSpPr>
            <p:cNvPr id="5" name="Freeform 5"/>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580090" y="2181306"/>
            <a:ext cx="7421978" cy="4829175"/>
          </a:xfrm>
          <a:prstGeom prst="rect">
            <a:avLst/>
          </a:prstGeom>
        </p:spPr>
        <p:txBody>
          <a:bodyPr lIns="0" tIns="0" rIns="0" bIns="0" rtlCol="0" anchor="t">
            <a:spAutoFit/>
          </a:bodyPr>
          <a:lstStyle/>
          <a:p>
            <a:pPr algn="just">
              <a:lnSpc>
                <a:spcPts val="2999"/>
              </a:lnSpc>
            </a:pPr>
            <a:r>
              <a:rPr lang="en-US" sz="2499">
                <a:solidFill>
                  <a:srgbClr val="2C4359"/>
                </a:solidFill>
                <a:latin typeface="IBM Plex Sans Bold"/>
              </a:rPr>
              <a:t>LEALTAD:</a:t>
            </a:r>
            <a:r>
              <a:rPr lang="en-US" sz="2499">
                <a:solidFill>
                  <a:srgbClr val="2C4359"/>
                </a:solidFill>
                <a:latin typeface="IBM Plex Sans"/>
              </a:rPr>
              <a:t> No se deberán obtener y tratar datos personales a través de medios engañosos o fraudulentos, esto es:</a:t>
            </a:r>
          </a:p>
          <a:p>
            <a:pPr algn="just">
              <a:lnSpc>
                <a:spcPts val="2999"/>
              </a:lnSpc>
            </a:pPr>
            <a:r>
              <a:rPr lang="en-US" sz="2499">
                <a:solidFill>
                  <a:srgbClr val="2C4359"/>
                </a:solidFill>
                <a:latin typeface="IBM Plex Sans"/>
              </a:rPr>
              <a:t>Medie dolo, mala fe o negligencia en el Tratamiento de Datos Personales que lleve a cabo</a:t>
            </a:r>
          </a:p>
          <a:p>
            <a:pPr algn="just">
              <a:lnSpc>
                <a:spcPts val="2999"/>
              </a:lnSpc>
            </a:pPr>
            <a:r>
              <a:rPr lang="en-US" sz="2499">
                <a:solidFill>
                  <a:srgbClr val="2C4359"/>
                </a:solidFill>
                <a:latin typeface="IBM Plex Sans"/>
              </a:rPr>
              <a:t>Realizar un Tratamiento de Datos Personales que dé lugar a una discriminación injusta o arbitraria contra el Titular</a:t>
            </a:r>
          </a:p>
          <a:p>
            <a:pPr algn="just">
              <a:lnSpc>
                <a:spcPts val="2999"/>
              </a:lnSpc>
            </a:pPr>
            <a:r>
              <a:rPr lang="en-US" sz="2499">
                <a:solidFill>
                  <a:srgbClr val="2C4359"/>
                </a:solidFill>
                <a:latin typeface="IBM Plex Sans"/>
              </a:rPr>
              <a:t>Vulnerar la expectativa razonable de protección de Datos Personales.</a:t>
            </a:r>
          </a:p>
          <a:p>
            <a:pPr algn="just">
              <a:lnSpc>
                <a:spcPts val="2999"/>
              </a:lnSpc>
            </a:pPr>
            <a:endParaRPr lang="en-US" sz="2499">
              <a:solidFill>
                <a:srgbClr val="2C4359"/>
              </a:solidFill>
              <a:latin typeface="IBM Plex Sans"/>
            </a:endParaRPr>
          </a:p>
          <a:p>
            <a:pPr algn="just">
              <a:lnSpc>
                <a:spcPts val="2999"/>
              </a:lnSpc>
            </a:pPr>
            <a:endParaRPr lang="en-US" sz="2499">
              <a:solidFill>
                <a:srgbClr val="2C4359"/>
              </a:solidFill>
              <a:latin typeface="IBM Plex Sans"/>
            </a:endParaRPr>
          </a:p>
          <a:p>
            <a:pPr algn="just">
              <a:lnSpc>
                <a:spcPts val="2999"/>
              </a:lnSpc>
            </a:pPr>
            <a:endParaRPr lang="en-US" sz="2499">
              <a:solidFill>
                <a:srgbClr val="2C4359"/>
              </a:solidFill>
              <a:latin typeface="IBM Plex Sans"/>
            </a:endParaRPr>
          </a:p>
        </p:txBody>
      </p:sp>
      <p:sp>
        <p:nvSpPr>
          <p:cNvPr id="14" name="TextBox 14"/>
          <p:cNvSpPr txBox="1"/>
          <p:nvPr/>
        </p:nvSpPr>
        <p:spPr>
          <a:xfrm>
            <a:off x="10454196" y="2181306"/>
            <a:ext cx="7047782" cy="4086225"/>
          </a:xfrm>
          <a:prstGeom prst="rect">
            <a:avLst/>
          </a:prstGeom>
        </p:spPr>
        <p:txBody>
          <a:bodyPr lIns="0" tIns="0" rIns="0" bIns="0" rtlCol="0" anchor="t">
            <a:spAutoFit/>
          </a:bodyPr>
          <a:lstStyle/>
          <a:p>
            <a:pPr algn="just">
              <a:lnSpc>
                <a:spcPts val="2999"/>
              </a:lnSpc>
            </a:pPr>
            <a:r>
              <a:rPr lang="en-US" sz="2499">
                <a:solidFill>
                  <a:srgbClr val="2C4359"/>
                </a:solidFill>
                <a:latin typeface="IBM Plex Sans Bold"/>
              </a:rPr>
              <a:t>CONSENTIMIENTO:</a:t>
            </a:r>
            <a:r>
              <a:rPr lang="en-US" sz="2499">
                <a:solidFill>
                  <a:srgbClr val="2C4359"/>
                </a:solidFill>
                <a:latin typeface="IBM Plex Sans"/>
              </a:rPr>
              <a:t> Para el tratamiento de datos personales, el responsable deberá recabar la anuencia libre, específica e informada del titular. Lo anterior con la salvedad que la ley establece como excepciones (Art. 20).</a:t>
            </a:r>
          </a:p>
          <a:p>
            <a:pPr algn="just">
              <a:lnSpc>
                <a:spcPts val="2999"/>
              </a:lnSpc>
            </a:pPr>
            <a:endParaRPr lang="en-US" sz="2499">
              <a:solidFill>
                <a:srgbClr val="2C4359"/>
              </a:solidFill>
              <a:latin typeface="IBM Plex Sans"/>
            </a:endParaRPr>
          </a:p>
          <a:p>
            <a:pPr algn="just">
              <a:lnSpc>
                <a:spcPts val="2999"/>
              </a:lnSpc>
            </a:pPr>
            <a:r>
              <a:rPr lang="en-US" sz="2499">
                <a:solidFill>
                  <a:srgbClr val="2C4359"/>
                </a:solidFill>
                <a:latin typeface="IBM Plex Sans Bold"/>
              </a:rPr>
              <a:t>Tipos de consentimiento:</a:t>
            </a:r>
          </a:p>
          <a:p>
            <a:pPr marL="539749" lvl="1" indent="-269875" algn="just">
              <a:lnSpc>
                <a:spcPts val="2999"/>
              </a:lnSpc>
              <a:buFont typeface="Arial"/>
              <a:buChar char="•"/>
            </a:pPr>
            <a:r>
              <a:rPr lang="en-US" sz="2499">
                <a:solidFill>
                  <a:srgbClr val="2C4359"/>
                </a:solidFill>
                <a:latin typeface="IBM Plex Sans"/>
              </a:rPr>
              <a:t>Expreso</a:t>
            </a:r>
          </a:p>
          <a:p>
            <a:pPr marL="539749" lvl="1" indent="-269875" algn="just">
              <a:lnSpc>
                <a:spcPts val="2999"/>
              </a:lnSpc>
              <a:buFont typeface="Arial"/>
              <a:buChar char="•"/>
            </a:pPr>
            <a:r>
              <a:rPr lang="en-US" sz="2499">
                <a:solidFill>
                  <a:srgbClr val="2C4359"/>
                </a:solidFill>
                <a:latin typeface="IBM Plex Sans"/>
              </a:rPr>
              <a:t>Tácito</a:t>
            </a:r>
          </a:p>
          <a:p>
            <a:pPr algn="just">
              <a:lnSpc>
                <a:spcPts val="2999"/>
              </a:lnSpc>
            </a:pPr>
            <a:endParaRPr lang="en-US" sz="2499">
              <a:solidFill>
                <a:srgbClr val="2C4359"/>
              </a:solidFill>
              <a:latin typeface="IBM Plex Sans"/>
            </a:endParaRPr>
          </a:p>
          <a:p>
            <a:pPr algn="just">
              <a:lnSpc>
                <a:spcPts val="2999"/>
              </a:lnSpc>
            </a:pPr>
            <a:endParaRPr lang="en-US" sz="2499">
              <a:solidFill>
                <a:srgbClr val="2C4359"/>
              </a:solidFill>
              <a:latin typeface="IBM Plex Sans"/>
            </a:endParaRPr>
          </a:p>
        </p:txBody>
      </p:sp>
      <p:sp>
        <p:nvSpPr>
          <p:cNvPr id="15" name="Freeform 15"/>
          <p:cNvSpPr/>
          <p:nvPr/>
        </p:nvSpPr>
        <p:spPr>
          <a:xfrm>
            <a:off x="2784662" y="6267531"/>
            <a:ext cx="4180860" cy="2819525"/>
          </a:xfrm>
          <a:custGeom>
            <a:avLst/>
            <a:gdLst/>
            <a:ahLst/>
            <a:cxnLst/>
            <a:rect l="l" t="t" r="r" b="b"/>
            <a:pathLst>
              <a:path w="4180860" h="2819525">
                <a:moveTo>
                  <a:pt x="0" y="0"/>
                </a:moveTo>
                <a:lnTo>
                  <a:pt x="4180860" y="0"/>
                </a:lnTo>
                <a:lnTo>
                  <a:pt x="4180860" y="2819525"/>
                </a:lnTo>
                <a:lnTo>
                  <a:pt x="0" y="2819525"/>
                </a:lnTo>
                <a:lnTo>
                  <a:pt x="0" y="0"/>
                </a:lnTo>
                <a:close/>
              </a:path>
            </a:pathLst>
          </a:custGeom>
          <a:blipFill>
            <a:blip r:embed="rId3">
              <a:extLst>
                <a:ext uri="{96DAC541-7B7A-43D3-8B79-37D633B846F1}">
                  <asvg:svgBlip xmlns:asvg="http://schemas.microsoft.com/office/drawing/2016/SVG/main" r:embed="rId4"/>
                </a:ext>
              </a:extLst>
            </a:blip>
            <a:stretch>
              <a:fillRect b="-42721"/>
            </a:stretch>
          </a:blipFill>
        </p:spPr>
      </p:sp>
      <p:sp>
        <p:nvSpPr>
          <p:cNvPr id="16" name="Freeform 16"/>
          <p:cNvSpPr/>
          <p:nvPr/>
        </p:nvSpPr>
        <p:spPr>
          <a:xfrm>
            <a:off x="13517099" y="5751305"/>
            <a:ext cx="2817348" cy="3562164"/>
          </a:xfrm>
          <a:custGeom>
            <a:avLst/>
            <a:gdLst/>
            <a:ahLst/>
            <a:cxnLst/>
            <a:rect l="l" t="t" r="r" b="b"/>
            <a:pathLst>
              <a:path w="2817348" h="3562164">
                <a:moveTo>
                  <a:pt x="0" y="0"/>
                </a:moveTo>
                <a:lnTo>
                  <a:pt x="2817348" y="0"/>
                </a:lnTo>
                <a:lnTo>
                  <a:pt x="2817348" y="3562164"/>
                </a:lnTo>
                <a:lnTo>
                  <a:pt x="0" y="35621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722657">
            <a:off x="155638" y="6576695"/>
            <a:ext cx="3876006" cy="7604108"/>
          </a:xfrm>
          <a:prstGeom prst="rect">
            <a:avLst/>
          </a:prstGeom>
          <a:solidFill>
            <a:srgbClr val="2C4359"/>
          </a:solidFill>
        </p:spPr>
      </p:sp>
      <p:grpSp>
        <p:nvGrpSpPr>
          <p:cNvPr id="3" name="Group 3"/>
          <p:cNvGrpSpPr/>
          <p:nvPr/>
        </p:nvGrpSpPr>
        <p:grpSpPr>
          <a:xfrm>
            <a:off x="0" y="9767255"/>
            <a:ext cx="6026729" cy="519745"/>
            <a:chOff x="0" y="0"/>
            <a:chExt cx="1587287" cy="136887"/>
          </a:xfrm>
        </p:grpSpPr>
        <p:sp>
          <p:nvSpPr>
            <p:cNvPr id="4" name="Freeform 4"/>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0791" y="8450287"/>
            <a:ext cx="3030415" cy="1316968"/>
          </a:xfrm>
          <a:custGeom>
            <a:avLst/>
            <a:gdLst/>
            <a:ahLst/>
            <a:cxnLst/>
            <a:rect l="l" t="t" r="r" b="b"/>
            <a:pathLst>
              <a:path w="3030415" h="1316968">
                <a:moveTo>
                  <a:pt x="0" y="0"/>
                </a:moveTo>
                <a:lnTo>
                  <a:pt x="3030415" y="0"/>
                </a:lnTo>
                <a:lnTo>
                  <a:pt x="3030415" y="1316968"/>
                </a:lnTo>
                <a:lnTo>
                  <a:pt x="0" y="1316968"/>
                </a:lnTo>
                <a:lnTo>
                  <a:pt x="0" y="0"/>
                </a:lnTo>
                <a:close/>
              </a:path>
            </a:pathLst>
          </a:custGeom>
          <a:blipFill>
            <a:blip r:embed="rId2"/>
            <a:stretch>
              <a:fillRect/>
            </a:stretch>
          </a:blipFill>
        </p:spPr>
      </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19712" y="1347214"/>
            <a:ext cx="2872574" cy="3414649"/>
          </a:xfrm>
          <a:custGeom>
            <a:avLst/>
            <a:gdLst/>
            <a:ahLst/>
            <a:cxnLst/>
            <a:rect l="l" t="t" r="r" b="b"/>
            <a:pathLst>
              <a:path w="2872574" h="3414649">
                <a:moveTo>
                  <a:pt x="0" y="0"/>
                </a:moveTo>
                <a:lnTo>
                  <a:pt x="2872574" y="0"/>
                </a:lnTo>
                <a:lnTo>
                  <a:pt x="2872574" y="3414649"/>
                </a:lnTo>
                <a:lnTo>
                  <a:pt x="0" y="3414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14713283" y="2929458"/>
            <a:ext cx="3289216" cy="2721079"/>
          </a:xfrm>
          <a:custGeom>
            <a:avLst/>
            <a:gdLst/>
            <a:ahLst/>
            <a:cxnLst/>
            <a:rect l="l" t="t" r="r" b="b"/>
            <a:pathLst>
              <a:path w="3289216" h="2721079">
                <a:moveTo>
                  <a:pt x="0" y="0"/>
                </a:moveTo>
                <a:lnTo>
                  <a:pt x="3289216" y="0"/>
                </a:lnTo>
                <a:lnTo>
                  <a:pt x="3289216" y="2721079"/>
                </a:lnTo>
                <a:lnTo>
                  <a:pt x="0" y="27210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2590158" y="224946"/>
            <a:ext cx="7224803" cy="2971800"/>
          </a:xfrm>
          <a:prstGeom prst="rect">
            <a:avLst/>
          </a:prstGeom>
        </p:spPr>
        <p:txBody>
          <a:bodyPr lIns="0" tIns="0" rIns="0" bIns="0" rtlCol="0" anchor="t">
            <a:spAutoFit/>
          </a:bodyPr>
          <a:lstStyle/>
          <a:p>
            <a:pPr algn="just">
              <a:lnSpc>
                <a:spcPts val="2999"/>
              </a:lnSpc>
            </a:pPr>
            <a:r>
              <a:rPr lang="en-US" sz="2499">
                <a:solidFill>
                  <a:srgbClr val="2C4359"/>
                </a:solidFill>
                <a:latin typeface="IBM Plex Sans Bold"/>
              </a:rPr>
              <a:t>RESPONSABILIDAD: </a:t>
            </a:r>
            <a:r>
              <a:rPr lang="en-US" sz="2499">
                <a:solidFill>
                  <a:srgbClr val="2C4359"/>
                </a:solidFill>
                <a:latin typeface="IBM Plex Sans"/>
              </a:rPr>
              <a:t>impone al responsable la obligación de implementar mecanismos necesarios para acreditar el cumplimiento de los principios, deberes y obligaciones establecidos en las Leyes General y Estatal y en los Lineamientos Generales, así como el deber de rendir cuentas al titular con relación al tratamiento de los datos personales que estén en su posesión.</a:t>
            </a:r>
          </a:p>
        </p:txBody>
      </p:sp>
      <p:sp>
        <p:nvSpPr>
          <p:cNvPr id="16" name="TextBox 16"/>
          <p:cNvSpPr txBox="1"/>
          <p:nvPr/>
        </p:nvSpPr>
        <p:spPr>
          <a:xfrm>
            <a:off x="10954717" y="361228"/>
            <a:ext cx="7047782" cy="3343275"/>
          </a:xfrm>
          <a:prstGeom prst="rect">
            <a:avLst/>
          </a:prstGeom>
        </p:spPr>
        <p:txBody>
          <a:bodyPr lIns="0" tIns="0" rIns="0" bIns="0" rtlCol="0" anchor="t">
            <a:spAutoFit/>
          </a:bodyPr>
          <a:lstStyle/>
          <a:p>
            <a:pPr algn="just">
              <a:lnSpc>
                <a:spcPts val="2999"/>
              </a:lnSpc>
            </a:pPr>
            <a:r>
              <a:rPr lang="en-US" sz="2499">
                <a:solidFill>
                  <a:srgbClr val="2C4359"/>
                </a:solidFill>
                <a:latin typeface="IBM Plex Sans Bold"/>
              </a:rPr>
              <a:t>PROPORCIONALIDAD:</a:t>
            </a:r>
            <a:r>
              <a:rPr lang="en-US" sz="2499">
                <a:solidFill>
                  <a:srgbClr val="2C4359"/>
                </a:solidFill>
                <a:latin typeface="IBM Plex Sans"/>
              </a:rPr>
              <a:t> exige que cualquier tratamiento de datos personales no vaya más allá de lo necesario para alcanzar sus objetivos. Este deber se traduce en que los datos personales que se pretendan recabar del titular sean adecuados, relevantes, pertinentes y estrictamente necesarios para la finalidad que justifica su tratamiento.</a:t>
            </a:r>
          </a:p>
          <a:p>
            <a:pPr algn="just">
              <a:lnSpc>
                <a:spcPts val="2999"/>
              </a:lnSpc>
            </a:pPr>
            <a:endParaRPr lang="en-US" sz="2499">
              <a:solidFill>
                <a:srgbClr val="2C4359"/>
              </a:solidFill>
              <a:latin typeface="IBM Plex Sans"/>
            </a:endParaRPr>
          </a:p>
        </p:txBody>
      </p:sp>
      <p:sp>
        <p:nvSpPr>
          <p:cNvPr id="17" name="TextBox 17"/>
          <p:cNvSpPr txBox="1"/>
          <p:nvPr/>
        </p:nvSpPr>
        <p:spPr>
          <a:xfrm>
            <a:off x="6967241" y="5694145"/>
            <a:ext cx="7047782" cy="2971800"/>
          </a:xfrm>
          <a:prstGeom prst="rect">
            <a:avLst/>
          </a:prstGeom>
        </p:spPr>
        <p:txBody>
          <a:bodyPr lIns="0" tIns="0" rIns="0" bIns="0" rtlCol="0" anchor="t">
            <a:spAutoFit/>
          </a:bodyPr>
          <a:lstStyle/>
          <a:p>
            <a:pPr algn="just">
              <a:lnSpc>
                <a:spcPts val="2999"/>
              </a:lnSpc>
            </a:pPr>
            <a:r>
              <a:rPr lang="en-US" sz="2499">
                <a:solidFill>
                  <a:srgbClr val="2C4359"/>
                </a:solidFill>
                <a:latin typeface="IBM Plex Sans Bold"/>
              </a:rPr>
              <a:t>INFORMACIÓN: </a:t>
            </a:r>
            <a:r>
              <a:rPr lang="en-US" sz="2499">
                <a:solidFill>
                  <a:srgbClr val="2C4359"/>
                </a:solidFill>
                <a:latin typeface="IBM Plex Sans"/>
              </a:rPr>
              <a:t>deber de comunicar al titular, a través de sendos </a:t>
            </a:r>
            <a:r>
              <a:rPr lang="en-US" sz="2499">
                <a:solidFill>
                  <a:srgbClr val="2C4359"/>
                </a:solidFill>
                <a:latin typeface="IBM Plex Sans Bold"/>
              </a:rPr>
              <a:t>AVISOS DE PRIVACIDAD, SIMPLIFICADO E INTEGRAL,</a:t>
            </a:r>
            <a:r>
              <a:rPr lang="en-US" sz="2499">
                <a:solidFill>
                  <a:srgbClr val="2C4359"/>
                </a:solidFill>
                <a:latin typeface="IBM Plex Sans"/>
              </a:rPr>
              <a:t> información suficiente acerca de la existencia, alcances, condiciones y características principales del tratamiento al que serán sometidos sus datos personales. </a:t>
            </a:r>
          </a:p>
          <a:p>
            <a:pPr algn="just">
              <a:lnSpc>
                <a:spcPts val="2999"/>
              </a:lnSpc>
            </a:pPr>
            <a:endParaRPr lang="en-US" sz="2499">
              <a:solidFill>
                <a:srgbClr val="2C4359"/>
              </a:solidFill>
              <a:latin typeface="IBM Plex Sans"/>
            </a:endParaRPr>
          </a:p>
        </p:txBody>
      </p:sp>
      <p:sp>
        <p:nvSpPr>
          <p:cNvPr id="18" name="Freeform 18"/>
          <p:cNvSpPr/>
          <p:nvPr/>
        </p:nvSpPr>
        <p:spPr>
          <a:xfrm>
            <a:off x="3446336" y="5399757"/>
            <a:ext cx="3245775" cy="3266188"/>
          </a:xfrm>
          <a:custGeom>
            <a:avLst/>
            <a:gdLst/>
            <a:ahLst/>
            <a:cxnLst/>
            <a:rect l="l" t="t" r="r" b="b"/>
            <a:pathLst>
              <a:path w="3245775" h="3266188">
                <a:moveTo>
                  <a:pt x="0" y="0"/>
                </a:moveTo>
                <a:lnTo>
                  <a:pt x="3245775" y="0"/>
                </a:lnTo>
                <a:lnTo>
                  <a:pt x="3245775" y="3266188"/>
                </a:lnTo>
                <a:lnTo>
                  <a:pt x="0" y="3266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2659" y="1739283"/>
            <a:ext cx="6128924" cy="8162006"/>
          </a:xfrm>
          <a:custGeom>
            <a:avLst/>
            <a:gdLst/>
            <a:ahLst/>
            <a:cxnLst/>
            <a:rect l="l" t="t" r="r" b="b"/>
            <a:pathLst>
              <a:path w="6128924" h="8162006">
                <a:moveTo>
                  <a:pt x="0" y="0"/>
                </a:moveTo>
                <a:lnTo>
                  <a:pt x="6128925" y="0"/>
                </a:lnTo>
                <a:lnTo>
                  <a:pt x="6128925" y="8162006"/>
                </a:lnTo>
                <a:lnTo>
                  <a:pt x="0" y="8162006"/>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3" name="AutoShape 3"/>
          <p:cNvSpPr/>
          <p:nvPr/>
        </p:nvSpPr>
        <p:spPr>
          <a:xfrm rot="-4389911">
            <a:off x="773844" y="7049541"/>
            <a:ext cx="3876006" cy="7604108"/>
          </a:xfrm>
          <a:prstGeom prst="rect">
            <a:avLst/>
          </a:prstGeom>
          <a:solidFill>
            <a:srgbClr val="2C4359"/>
          </a:solidFill>
        </p:spPr>
      </p:sp>
      <p:sp>
        <p:nvSpPr>
          <p:cNvPr id="4" name="AutoShape 4"/>
          <p:cNvSpPr/>
          <p:nvPr/>
        </p:nvSpPr>
        <p:spPr>
          <a:xfrm rot="2470852">
            <a:off x="14872470" y="-2262745"/>
            <a:ext cx="7543000" cy="3964289"/>
          </a:xfrm>
          <a:prstGeom prst="rect">
            <a:avLst/>
          </a:prstGeom>
          <a:solidFill>
            <a:srgbClr val="D3D4D6"/>
          </a:solid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66678" y="8772643"/>
            <a:ext cx="2886637" cy="1254484"/>
          </a:xfrm>
          <a:custGeom>
            <a:avLst/>
            <a:gdLst/>
            <a:ahLst/>
            <a:cxnLst/>
            <a:rect l="l" t="t" r="r" b="b"/>
            <a:pathLst>
              <a:path w="2886637" h="1254484">
                <a:moveTo>
                  <a:pt x="0" y="0"/>
                </a:moveTo>
                <a:lnTo>
                  <a:pt x="2886636" y="0"/>
                </a:lnTo>
                <a:lnTo>
                  <a:pt x="2886636" y="1254485"/>
                </a:lnTo>
                <a:lnTo>
                  <a:pt x="0" y="1254485"/>
                </a:lnTo>
                <a:lnTo>
                  <a:pt x="0" y="0"/>
                </a:lnTo>
                <a:close/>
              </a:path>
            </a:pathLst>
          </a:custGeom>
          <a:blipFill>
            <a:blip r:embed="rId4"/>
            <a:stretch>
              <a:fillRect/>
            </a:stretch>
          </a:blipFill>
        </p:spPr>
      </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9928749" y="2421563"/>
            <a:ext cx="8359251" cy="7345692"/>
          </a:xfrm>
          <a:custGeom>
            <a:avLst/>
            <a:gdLst/>
            <a:ahLst/>
            <a:cxnLst/>
            <a:rect l="l" t="t" r="r" b="b"/>
            <a:pathLst>
              <a:path w="8359251" h="7345692">
                <a:moveTo>
                  <a:pt x="0" y="0"/>
                </a:moveTo>
                <a:lnTo>
                  <a:pt x="8359251" y="0"/>
                </a:lnTo>
                <a:lnTo>
                  <a:pt x="8359251" y="7345692"/>
                </a:lnTo>
                <a:lnTo>
                  <a:pt x="0" y="7345692"/>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sp>
      <p:sp>
        <p:nvSpPr>
          <p:cNvPr id="16" name="TextBox 16"/>
          <p:cNvSpPr txBox="1"/>
          <p:nvPr/>
        </p:nvSpPr>
        <p:spPr>
          <a:xfrm>
            <a:off x="4921643" y="647700"/>
            <a:ext cx="8444713" cy="762000"/>
          </a:xfrm>
          <a:prstGeom prst="rect">
            <a:avLst/>
          </a:prstGeom>
        </p:spPr>
        <p:txBody>
          <a:bodyPr lIns="0" tIns="0" rIns="0" bIns="0" rtlCol="0" anchor="t">
            <a:spAutoFit/>
          </a:bodyPr>
          <a:lstStyle/>
          <a:p>
            <a:pPr marL="0" lvl="0" indent="0" algn="ctr">
              <a:lnSpc>
                <a:spcPts val="6000"/>
              </a:lnSpc>
              <a:spcBef>
                <a:spcPct val="0"/>
              </a:spcBef>
            </a:pPr>
            <a:r>
              <a:rPr lang="en-US" sz="5000">
                <a:solidFill>
                  <a:srgbClr val="2C4359"/>
                </a:solidFill>
                <a:latin typeface="IBM Plex Sans Bold"/>
              </a:rPr>
              <a:t>AVISOS DE PRIVACIDAD</a:t>
            </a:r>
          </a:p>
        </p:txBody>
      </p:sp>
      <p:sp>
        <p:nvSpPr>
          <p:cNvPr id="17" name="TextBox 17"/>
          <p:cNvSpPr txBox="1"/>
          <p:nvPr/>
        </p:nvSpPr>
        <p:spPr>
          <a:xfrm>
            <a:off x="579471" y="2095500"/>
            <a:ext cx="9003273" cy="6096000"/>
          </a:xfrm>
          <a:prstGeom prst="rect">
            <a:avLst/>
          </a:prstGeom>
        </p:spPr>
        <p:txBody>
          <a:bodyPr lIns="0" tIns="0" rIns="0" bIns="0" rtlCol="0" anchor="t">
            <a:spAutoFit/>
          </a:bodyPr>
          <a:lstStyle/>
          <a:p>
            <a:pPr algn="just">
              <a:lnSpc>
                <a:spcPts val="2400"/>
              </a:lnSpc>
            </a:pPr>
            <a:r>
              <a:rPr lang="en-US" sz="2000">
                <a:solidFill>
                  <a:srgbClr val="2C4359"/>
                </a:solidFill>
                <a:latin typeface="IBM Plex Sans"/>
              </a:rPr>
              <a:t>El </a:t>
            </a:r>
            <a:r>
              <a:rPr lang="en-US" sz="2000">
                <a:solidFill>
                  <a:srgbClr val="2C4359"/>
                </a:solidFill>
                <a:latin typeface="IBM Plex Sans Bold"/>
              </a:rPr>
              <a:t>aviso de privacidad simplificado</a:t>
            </a:r>
            <a:r>
              <a:rPr lang="en-US" sz="2000">
                <a:solidFill>
                  <a:srgbClr val="2C4359"/>
                </a:solidFill>
                <a:latin typeface="IBM Plex Sans"/>
              </a:rPr>
              <a:t> deberá contener la siguiente información:</a:t>
            </a:r>
          </a:p>
          <a:p>
            <a:pPr algn="just">
              <a:lnSpc>
                <a:spcPts val="2400"/>
              </a:lnSpc>
            </a:pPr>
            <a:r>
              <a:rPr lang="en-US" sz="2000">
                <a:solidFill>
                  <a:srgbClr val="2C4359"/>
                </a:solidFill>
                <a:latin typeface="IBM Plex Sans"/>
              </a:rPr>
              <a:t>1. La denominación del Responsable</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2. Las finalidades del Tratamiento para las cuales se obtienen los Datos Personales, distinguiendo aquéllas que requieran el Consentimiento del Titular</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3. Cuando se realicen Transferencias de Datos Personales que requieran Consentimiento, se deberá informar: </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a) Las autoridades, poderes, entidades, órganos y organismos gubernamentales de los tres órdenes de gobierno y las personas físicas o jurídicas de carácter privado a las que se transfieren los Datos Personales, y </a:t>
            </a:r>
          </a:p>
          <a:p>
            <a:pPr algn="just">
              <a:lnSpc>
                <a:spcPts val="2400"/>
              </a:lnSpc>
            </a:pPr>
            <a:r>
              <a:rPr lang="en-US" sz="2000">
                <a:solidFill>
                  <a:srgbClr val="2C4359"/>
                </a:solidFill>
                <a:latin typeface="IBM Plex Sans"/>
              </a:rPr>
              <a:t>b) Las finalidades de estas Transferencias. </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4. Los mecanismos y medios disponibles para que el Titular, en su caso, pueda manifestar su negativa para el Tratamiento de sus Datos Personales para finalidades y Transferencias de los mismos que requieren su Consentimiento, y</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5. El sitio donde se podrá consultar el Aviso de Privacidad integral. </a:t>
            </a:r>
          </a:p>
          <a:p>
            <a:pPr algn="just">
              <a:lnSpc>
                <a:spcPts val="2400"/>
              </a:lnSpc>
            </a:pPr>
            <a:endParaRPr lang="en-US" sz="2000">
              <a:solidFill>
                <a:srgbClr val="2C4359"/>
              </a:solidFill>
              <a:latin typeface="IBM Plex Sans"/>
            </a:endParaRPr>
          </a:p>
        </p:txBody>
      </p:sp>
      <p:sp>
        <p:nvSpPr>
          <p:cNvPr id="18" name="TextBox 18"/>
          <p:cNvSpPr txBox="1"/>
          <p:nvPr/>
        </p:nvSpPr>
        <p:spPr>
          <a:xfrm>
            <a:off x="10338503" y="2095500"/>
            <a:ext cx="7205619" cy="6096000"/>
          </a:xfrm>
          <a:prstGeom prst="rect">
            <a:avLst/>
          </a:prstGeom>
        </p:spPr>
        <p:txBody>
          <a:bodyPr lIns="0" tIns="0" rIns="0" bIns="0" rtlCol="0" anchor="t">
            <a:spAutoFit/>
          </a:bodyPr>
          <a:lstStyle/>
          <a:p>
            <a:pPr algn="just">
              <a:lnSpc>
                <a:spcPts val="2400"/>
              </a:lnSpc>
            </a:pPr>
            <a:r>
              <a:rPr lang="en-US" sz="2000">
                <a:solidFill>
                  <a:srgbClr val="2C4359"/>
                </a:solidFill>
                <a:latin typeface="IBM Plex Sans"/>
              </a:rPr>
              <a:t>Además de lo anterior, el aviso de privacidad integral deberá contener, la siguiente información:</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1. El domicilio del Responsable</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2. Los Datos Personales que serán sometidos a Tratamiento, identificando aquéllos que sean sensibles</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3. El fundamento legal que faculta expresamente al Responsable para llevar a cabo: El Tratamiento de Datos Personales, y las Transferencias de Datos Personales</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4. Los mecanismos, medios y procedimientos disponibles para ejercer los Derechos ARCO</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5. El domicilio de la Unidad de Transparencia, y </a:t>
            </a:r>
          </a:p>
          <a:p>
            <a:pPr algn="just">
              <a:lnSpc>
                <a:spcPts val="2400"/>
              </a:lnSpc>
            </a:pPr>
            <a:endParaRPr lang="en-US" sz="2000">
              <a:solidFill>
                <a:srgbClr val="2C4359"/>
              </a:solidFill>
              <a:latin typeface="IBM Plex Sans"/>
            </a:endParaRPr>
          </a:p>
          <a:p>
            <a:pPr algn="just">
              <a:lnSpc>
                <a:spcPts val="2400"/>
              </a:lnSpc>
            </a:pPr>
            <a:r>
              <a:rPr lang="en-US" sz="2000">
                <a:solidFill>
                  <a:srgbClr val="2C4359"/>
                </a:solidFill>
                <a:latin typeface="IBM Plex Sans"/>
              </a:rPr>
              <a:t>6. Los medios a través de los cuales el Responsable comunicará a los Titulares los cambios al Aviso de Privacidad.</a:t>
            </a:r>
          </a:p>
          <a:p>
            <a:pPr algn="just">
              <a:lnSpc>
                <a:spcPts val="2400"/>
              </a:lnSpc>
            </a:pPr>
            <a:endParaRPr lang="en-US" sz="2000">
              <a:solidFill>
                <a:srgbClr val="2C4359"/>
              </a:solidFill>
              <a:latin typeface="IBM Plex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863961">
            <a:off x="-4381666" y="7665469"/>
            <a:ext cx="9467266" cy="4723318"/>
          </a:xfrm>
          <a:prstGeom prst="rect">
            <a:avLst/>
          </a:prstGeom>
          <a:solidFill>
            <a:srgbClr val="ADBFCC"/>
          </a:solidFill>
        </p:spPr>
      </p:sp>
      <p:sp>
        <p:nvSpPr>
          <p:cNvPr id="3" name="AutoShape 3"/>
          <p:cNvSpPr/>
          <p:nvPr/>
        </p:nvSpPr>
        <p:spPr>
          <a:xfrm rot="-1703868">
            <a:off x="-2838229" y="-3352051"/>
            <a:ext cx="10591358" cy="5278373"/>
          </a:xfrm>
          <a:prstGeom prst="rect">
            <a:avLst/>
          </a:prstGeom>
          <a:solidFill>
            <a:srgbClr val="446969"/>
          </a:solidFill>
        </p:spPr>
      </p:sp>
      <p:sp>
        <p:nvSpPr>
          <p:cNvPr id="4" name="Freeform 4"/>
          <p:cNvSpPr/>
          <p:nvPr/>
        </p:nvSpPr>
        <p:spPr>
          <a:xfrm>
            <a:off x="351967" y="169887"/>
            <a:ext cx="3472739" cy="1509194"/>
          </a:xfrm>
          <a:custGeom>
            <a:avLst/>
            <a:gdLst/>
            <a:ahLst/>
            <a:cxnLst/>
            <a:rect l="l" t="t" r="r" b="b"/>
            <a:pathLst>
              <a:path w="3472739" h="1509194">
                <a:moveTo>
                  <a:pt x="0" y="0"/>
                </a:moveTo>
                <a:lnTo>
                  <a:pt x="3472739" y="0"/>
                </a:lnTo>
                <a:lnTo>
                  <a:pt x="3472739" y="1509195"/>
                </a:lnTo>
                <a:lnTo>
                  <a:pt x="0" y="1509195"/>
                </a:lnTo>
                <a:lnTo>
                  <a:pt x="0" y="0"/>
                </a:lnTo>
                <a:close/>
              </a:path>
            </a:pathLst>
          </a:custGeom>
          <a:blipFill>
            <a:blip r:embed="rId2"/>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3604422" y="4657934"/>
            <a:ext cx="5280190" cy="4600366"/>
          </a:xfrm>
          <a:custGeom>
            <a:avLst/>
            <a:gdLst/>
            <a:ahLst/>
            <a:cxnLst/>
            <a:rect l="l" t="t" r="r" b="b"/>
            <a:pathLst>
              <a:path w="5280190" h="4600366">
                <a:moveTo>
                  <a:pt x="0" y="0"/>
                </a:moveTo>
                <a:lnTo>
                  <a:pt x="5280191" y="0"/>
                </a:lnTo>
                <a:lnTo>
                  <a:pt x="5280191" y="4600366"/>
                </a:lnTo>
                <a:lnTo>
                  <a:pt x="0" y="4600366"/>
                </a:lnTo>
                <a:lnTo>
                  <a:pt x="0" y="0"/>
                </a:lnTo>
                <a:close/>
              </a:path>
            </a:pathLst>
          </a:custGeom>
          <a:blipFill>
            <a:blip r:embed="rId3"/>
            <a:stretch>
              <a:fillRect/>
            </a:stretch>
          </a:blipFill>
        </p:spPr>
      </p:sp>
      <p:sp>
        <p:nvSpPr>
          <p:cNvPr id="15" name="TextBox 15"/>
          <p:cNvSpPr txBox="1"/>
          <p:nvPr/>
        </p:nvSpPr>
        <p:spPr>
          <a:xfrm>
            <a:off x="1548096" y="2797484"/>
            <a:ext cx="12675340" cy="6076950"/>
          </a:xfrm>
          <a:prstGeom prst="rect">
            <a:avLst/>
          </a:prstGeom>
        </p:spPr>
        <p:txBody>
          <a:bodyPr lIns="0" tIns="0" rIns="0" bIns="0" rtlCol="0" anchor="t">
            <a:spAutoFit/>
          </a:bodyPr>
          <a:lstStyle/>
          <a:p>
            <a:pPr algn="just">
              <a:lnSpc>
                <a:spcPts val="3700"/>
              </a:lnSpc>
            </a:pPr>
            <a:r>
              <a:rPr lang="en-US" sz="3084">
                <a:solidFill>
                  <a:srgbClr val="2C4359"/>
                </a:solidFill>
                <a:latin typeface="IBM Plex Sans Bold"/>
              </a:rPr>
              <a:t>DEBER DE CONFIDENCIALIDAD. </a:t>
            </a:r>
            <a:r>
              <a:rPr lang="en-US" sz="3084">
                <a:solidFill>
                  <a:srgbClr val="2C4359"/>
                </a:solidFill>
                <a:latin typeface="IBM Plex Sans"/>
              </a:rPr>
              <a:t>Establecer controles o mecanismos que tengan por objeto que todas aquellas personas que intervengan en cualquier fase del Tratamiento de los Datos Personales, guarden confidencialidad respecto de éstos, obligación que subsistirá aun después de finalizar sus relaciones con el mismo. </a:t>
            </a:r>
          </a:p>
          <a:p>
            <a:pPr algn="just">
              <a:lnSpc>
                <a:spcPts val="3700"/>
              </a:lnSpc>
            </a:pPr>
            <a:r>
              <a:rPr lang="en-US" sz="3084">
                <a:solidFill>
                  <a:srgbClr val="2C4359"/>
                </a:solidFill>
                <a:latin typeface="IBM Plex Sans"/>
              </a:rPr>
              <a:t>Lo anterior, sin menoscabo de lo establecido en la Ley de Transparencia y demás disposiciones que resulten aplicables en la materia.</a:t>
            </a:r>
          </a:p>
          <a:p>
            <a:pPr algn="just">
              <a:lnSpc>
                <a:spcPts val="3700"/>
              </a:lnSpc>
            </a:pPr>
            <a:endParaRPr lang="en-US" sz="3084">
              <a:solidFill>
                <a:srgbClr val="2C4359"/>
              </a:solidFill>
              <a:latin typeface="IBM Plex Sans"/>
            </a:endParaRPr>
          </a:p>
          <a:p>
            <a:pPr algn="just">
              <a:lnSpc>
                <a:spcPts val="3700"/>
              </a:lnSpc>
            </a:pPr>
            <a:r>
              <a:rPr lang="en-US" sz="3084">
                <a:solidFill>
                  <a:srgbClr val="2C4359"/>
                </a:solidFill>
                <a:latin typeface="IBM Plex Sans Bold"/>
              </a:rPr>
              <a:t>EJEMPLO:</a:t>
            </a:r>
          </a:p>
          <a:p>
            <a:pPr algn="just">
              <a:lnSpc>
                <a:spcPts val="3700"/>
              </a:lnSpc>
            </a:pPr>
            <a:r>
              <a:rPr lang="en-US" sz="3084">
                <a:solidFill>
                  <a:srgbClr val="2C4359"/>
                </a:solidFill>
                <a:latin typeface="IBM Plex Sans"/>
              </a:rPr>
              <a:t>Inclusión de cláusulas o contratos de confidencialidad para el personal laboral</a:t>
            </a:r>
          </a:p>
          <a:p>
            <a:pPr algn="just">
              <a:lnSpc>
                <a:spcPts val="3700"/>
              </a:lnSpc>
            </a:pPr>
            <a:endParaRPr lang="en-US" sz="3084">
              <a:solidFill>
                <a:srgbClr val="2C4359"/>
              </a:solidFill>
              <a:latin typeface="IBM Plex Sans"/>
            </a:endParaRPr>
          </a:p>
          <a:p>
            <a:pPr algn="just">
              <a:lnSpc>
                <a:spcPts val="3700"/>
              </a:lnSpc>
            </a:pPr>
            <a:endParaRPr lang="en-US" sz="3084">
              <a:solidFill>
                <a:srgbClr val="2C4359"/>
              </a:solidFill>
              <a:latin typeface="IBM Plex Sans"/>
            </a:endParaRPr>
          </a:p>
        </p:txBody>
      </p:sp>
      <p:sp>
        <p:nvSpPr>
          <p:cNvPr id="16" name="TextBox 16"/>
          <p:cNvSpPr txBox="1"/>
          <p:nvPr/>
        </p:nvSpPr>
        <p:spPr>
          <a:xfrm>
            <a:off x="5293816" y="1079007"/>
            <a:ext cx="11965484" cy="1200150"/>
          </a:xfrm>
          <a:prstGeom prst="rect">
            <a:avLst/>
          </a:prstGeom>
        </p:spPr>
        <p:txBody>
          <a:bodyPr lIns="0" tIns="0" rIns="0" bIns="0" rtlCol="0" anchor="t">
            <a:spAutoFit/>
          </a:bodyPr>
          <a:lstStyle/>
          <a:p>
            <a:pPr algn="r">
              <a:lnSpc>
                <a:spcPts val="4799"/>
              </a:lnSpc>
            </a:pPr>
            <a:r>
              <a:rPr lang="en-US" sz="3999" spc="-159">
                <a:solidFill>
                  <a:srgbClr val="446969"/>
                </a:solidFill>
                <a:latin typeface="IBM Plex Sans Bold"/>
              </a:rPr>
              <a:t>DEBERES PARA PROTEGER LOS DATOS PERSONALES EN CUALQUIER FASE DE SU TRATAMIENTO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78342" y="0"/>
            <a:ext cx="8815436" cy="9767255"/>
          </a:xfrm>
          <a:custGeom>
            <a:avLst/>
            <a:gdLst/>
            <a:ahLst/>
            <a:cxnLst/>
            <a:rect l="l" t="t" r="r" b="b"/>
            <a:pathLst>
              <a:path w="8815436" h="9767255">
                <a:moveTo>
                  <a:pt x="0" y="0"/>
                </a:moveTo>
                <a:lnTo>
                  <a:pt x="8815436" y="0"/>
                </a:lnTo>
                <a:lnTo>
                  <a:pt x="8815436" y="9767255"/>
                </a:lnTo>
                <a:lnTo>
                  <a:pt x="0" y="9767255"/>
                </a:lnTo>
                <a:lnTo>
                  <a:pt x="0" y="0"/>
                </a:lnTo>
                <a:close/>
              </a:path>
            </a:pathLst>
          </a:custGeom>
          <a:blipFill>
            <a:blip r:embed="rId2"/>
            <a:stretch>
              <a:fillRect l="-66143"/>
            </a:stretch>
          </a:blipFill>
        </p:spPr>
      </p:sp>
      <p:sp>
        <p:nvSpPr>
          <p:cNvPr id="3" name="AutoShape 3"/>
          <p:cNvSpPr/>
          <p:nvPr/>
        </p:nvSpPr>
        <p:spPr>
          <a:xfrm rot="-3344541">
            <a:off x="14378754" y="-6355564"/>
            <a:ext cx="8854294" cy="12711127"/>
          </a:xfrm>
          <a:prstGeom prst="rect">
            <a:avLst/>
          </a:prstGeom>
          <a:solidFill>
            <a:srgbClr val="446969"/>
          </a:solidFill>
        </p:spPr>
      </p:sp>
      <p:sp>
        <p:nvSpPr>
          <p:cNvPr id="4" name="Freeform 4"/>
          <p:cNvSpPr/>
          <p:nvPr/>
        </p:nvSpPr>
        <p:spPr>
          <a:xfrm>
            <a:off x="13702801" y="304483"/>
            <a:ext cx="4175232" cy="1814486"/>
          </a:xfrm>
          <a:custGeom>
            <a:avLst/>
            <a:gdLst/>
            <a:ahLst/>
            <a:cxnLst/>
            <a:rect l="l" t="t" r="r" b="b"/>
            <a:pathLst>
              <a:path w="4175232" h="1814486">
                <a:moveTo>
                  <a:pt x="0" y="0"/>
                </a:moveTo>
                <a:lnTo>
                  <a:pt x="4175233" y="0"/>
                </a:lnTo>
                <a:lnTo>
                  <a:pt x="4175233" y="1814486"/>
                </a:lnTo>
                <a:lnTo>
                  <a:pt x="0" y="1814486"/>
                </a:lnTo>
                <a:lnTo>
                  <a:pt x="0" y="0"/>
                </a:lnTo>
                <a:close/>
              </a:path>
            </a:pathLst>
          </a:custGeom>
          <a:blipFill>
            <a:blip r:embed="rId3"/>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36665" y="734391"/>
            <a:ext cx="9349060" cy="7962900"/>
          </a:xfrm>
          <a:prstGeom prst="rect">
            <a:avLst/>
          </a:prstGeom>
        </p:spPr>
        <p:txBody>
          <a:bodyPr lIns="0" tIns="0" rIns="0" bIns="0" rtlCol="0" anchor="t">
            <a:spAutoFit/>
          </a:bodyPr>
          <a:lstStyle/>
          <a:p>
            <a:pPr algn="just">
              <a:lnSpc>
                <a:spcPts val="3340"/>
              </a:lnSpc>
            </a:pPr>
            <a:r>
              <a:rPr lang="en-US" sz="2784">
                <a:solidFill>
                  <a:srgbClr val="2C4359"/>
                </a:solidFill>
                <a:latin typeface="IBM Plex Sans Bold"/>
              </a:rPr>
              <a:t>DEBER DE SEGURIDAD:</a:t>
            </a:r>
            <a:r>
              <a:rPr lang="en-US" sz="2784">
                <a:solidFill>
                  <a:srgbClr val="2C4359"/>
                </a:solidFill>
                <a:latin typeface="IBM Plex Sans"/>
              </a:rPr>
              <a:t> Establecer y mantener medidas de seguridad de carácter administrativo, físico y técnico para la protección de los Datos Personales, que permitan protegerlos contra daño, pérdida, alteración, destrucción o su uso, acceso o Tratamiento no autorizado, así como garantizar su </a:t>
            </a:r>
            <a:r>
              <a:rPr lang="en-US" sz="2784">
                <a:solidFill>
                  <a:srgbClr val="2C4359"/>
                </a:solidFill>
                <a:latin typeface="IBM Plex Sans Bold"/>
              </a:rPr>
              <a:t>confidencialidad, integridad y disponibilidad:</a:t>
            </a:r>
          </a:p>
          <a:p>
            <a:pPr algn="just">
              <a:lnSpc>
                <a:spcPts val="3340"/>
              </a:lnSpc>
            </a:pPr>
            <a:endParaRPr lang="en-US" sz="2784">
              <a:solidFill>
                <a:srgbClr val="2C4359"/>
              </a:solidFill>
              <a:latin typeface="IBM Plex Sans Bold"/>
            </a:endParaRPr>
          </a:p>
          <a:p>
            <a:pPr algn="just">
              <a:lnSpc>
                <a:spcPts val="3340"/>
              </a:lnSpc>
            </a:pPr>
            <a:r>
              <a:rPr lang="en-US" sz="2784">
                <a:solidFill>
                  <a:srgbClr val="2C4359"/>
                </a:solidFill>
                <a:latin typeface="IBM Plex Sans Bold"/>
              </a:rPr>
              <a:t>•Integridad:</a:t>
            </a:r>
            <a:r>
              <a:rPr lang="en-US" sz="2784">
                <a:solidFill>
                  <a:srgbClr val="2C4359"/>
                </a:solidFill>
                <a:latin typeface="IBM Plex Sans"/>
              </a:rPr>
              <a:t> salvaguardar la exactitud y completitud de la información, así como evitar la modificación no autorizada o accidental de la misma. </a:t>
            </a:r>
          </a:p>
          <a:p>
            <a:pPr algn="just">
              <a:lnSpc>
                <a:spcPts val="3340"/>
              </a:lnSpc>
            </a:pPr>
            <a:endParaRPr lang="en-US" sz="2784">
              <a:solidFill>
                <a:srgbClr val="2C4359"/>
              </a:solidFill>
              <a:latin typeface="IBM Plex Sans"/>
            </a:endParaRPr>
          </a:p>
          <a:p>
            <a:pPr algn="just">
              <a:lnSpc>
                <a:spcPts val="3340"/>
              </a:lnSpc>
            </a:pPr>
            <a:r>
              <a:rPr lang="en-US" sz="2784">
                <a:solidFill>
                  <a:srgbClr val="2C4359"/>
                </a:solidFill>
                <a:latin typeface="IBM Plex Sans Bold"/>
              </a:rPr>
              <a:t>•Disponibilidad:</a:t>
            </a:r>
            <a:r>
              <a:rPr lang="en-US" sz="2784">
                <a:solidFill>
                  <a:srgbClr val="2C4359"/>
                </a:solidFill>
                <a:latin typeface="IBM Plex Sans"/>
              </a:rPr>
              <a:t> es la propiedad de un dato para ser accesible y utilizable, prevenir interrupciones no autorizadas.</a:t>
            </a:r>
          </a:p>
          <a:p>
            <a:pPr algn="just">
              <a:lnSpc>
                <a:spcPts val="3340"/>
              </a:lnSpc>
            </a:pPr>
            <a:endParaRPr lang="en-US" sz="2784">
              <a:solidFill>
                <a:srgbClr val="2C4359"/>
              </a:solidFill>
              <a:latin typeface="IBM Plex Sans"/>
            </a:endParaRPr>
          </a:p>
          <a:p>
            <a:pPr marL="0" lvl="0" indent="0" algn="just">
              <a:lnSpc>
                <a:spcPts val="3340"/>
              </a:lnSpc>
              <a:spcBef>
                <a:spcPct val="0"/>
              </a:spcBef>
            </a:pPr>
            <a:r>
              <a:rPr lang="en-US" sz="2784">
                <a:solidFill>
                  <a:srgbClr val="2C4359"/>
                </a:solidFill>
                <a:latin typeface="IBM Plex Sans Bold"/>
              </a:rPr>
              <a:t>•Confidencialidad:</a:t>
            </a:r>
            <a:r>
              <a:rPr lang="en-US" sz="2784">
                <a:solidFill>
                  <a:srgbClr val="2C4359"/>
                </a:solidFill>
                <a:latin typeface="IBM Plex Sans"/>
              </a:rPr>
              <a:t> es la propiedad de la información para no estar a disposición o ser revelada a personas no autorizadas.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839502">
            <a:off x="338235" y="6359107"/>
            <a:ext cx="3876006" cy="7604108"/>
          </a:xfrm>
          <a:prstGeom prst="rect">
            <a:avLst/>
          </a:prstGeom>
          <a:solidFill>
            <a:srgbClr val="2C4359"/>
          </a:solidFill>
        </p:spPr>
      </p:sp>
      <p:sp>
        <p:nvSpPr>
          <p:cNvPr id="3" name="AutoShape 3"/>
          <p:cNvSpPr/>
          <p:nvPr/>
        </p:nvSpPr>
        <p:spPr>
          <a:xfrm rot="2470852">
            <a:off x="13900726" y="-1492052"/>
            <a:ext cx="7543000" cy="3964289"/>
          </a:xfrm>
          <a:prstGeom prst="rect">
            <a:avLst/>
          </a:prstGeom>
          <a:solidFill>
            <a:srgbClr val="D3D4D6"/>
          </a:solidFill>
        </p:spPr>
      </p:sp>
      <p:sp>
        <p:nvSpPr>
          <p:cNvPr id="4" name="Freeform 4"/>
          <p:cNvSpPr/>
          <p:nvPr/>
        </p:nvSpPr>
        <p:spPr>
          <a:xfrm>
            <a:off x="283432" y="8368537"/>
            <a:ext cx="3218528" cy="1398719"/>
          </a:xfrm>
          <a:custGeom>
            <a:avLst/>
            <a:gdLst/>
            <a:ahLst/>
            <a:cxnLst/>
            <a:rect l="l" t="t" r="r" b="b"/>
            <a:pathLst>
              <a:path w="3218528" h="1398719">
                <a:moveTo>
                  <a:pt x="0" y="0"/>
                </a:moveTo>
                <a:lnTo>
                  <a:pt x="3218528" y="0"/>
                </a:lnTo>
                <a:lnTo>
                  <a:pt x="3218528" y="1398718"/>
                </a:lnTo>
                <a:lnTo>
                  <a:pt x="0" y="1398718"/>
                </a:lnTo>
                <a:lnTo>
                  <a:pt x="0" y="0"/>
                </a:lnTo>
                <a:close/>
              </a:path>
            </a:pathLst>
          </a:custGeom>
          <a:blipFill>
            <a:blip r:embed="rId2"/>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283432" y="3641410"/>
            <a:ext cx="8055388" cy="3655133"/>
          </a:xfrm>
          <a:custGeom>
            <a:avLst/>
            <a:gdLst/>
            <a:ahLst/>
            <a:cxnLst/>
            <a:rect l="l" t="t" r="r" b="b"/>
            <a:pathLst>
              <a:path w="8055388" h="3655133">
                <a:moveTo>
                  <a:pt x="0" y="0"/>
                </a:moveTo>
                <a:lnTo>
                  <a:pt x="8055388" y="0"/>
                </a:lnTo>
                <a:lnTo>
                  <a:pt x="8055388" y="3655133"/>
                </a:lnTo>
                <a:lnTo>
                  <a:pt x="0" y="3655133"/>
                </a:lnTo>
                <a:lnTo>
                  <a:pt x="0" y="0"/>
                </a:lnTo>
                <a:close/>
              </a:path>
            </a:pathLst>
          </a:custGeom>
          <a:blipFill>
            <a:blip r:embed="rId3"/>
            <a:stretch>
              <a:fillRect/>
            </a:stretch>
          </a:blipFill>
        </p:spPr>
      </p:sp>
      <p:sp>
        <p:nvSpPr>
          <p:cNvPr id="15" name="TextBox 15"/>
          <p:cNvSpPr txBox="1"/>
          <p:nvPr/>
        </p:nvSpPr>
        <p:spPr>
          <a:xfrm>
            <a:off x="1526508" y="1179488"/>
            <a:ext cx="15732792" cy="1828800"/>
          </a:xfrm>
          <a:prstGeom prst="rect">
            <a:avLst/>
          </a:prstGeom>
        </p:spPr>
        <p:txBody>
          <a:bodyPr lIns="0" tIns="0" rIns="0" bIns="0" rtlCol="0" anchor="t">
            <a:spAutoFit/>
          </a:bodyPr>
          <a:lstStyle/>
          <a:p>
            <a:pPr marL="0" lvl="0" indent="0" algn="l">
              <a:lnSpc>
                <a:spcPts val="7200"/>
              </a:lnSpc>
              <a:spcBef>
                <a:spcPct val="0"/>
              </a:spcBef>
            </a:pPr>
            <a:r>
              <a:rPr lang="en-US" sz="6000">
                <a:solidFill>
                  <a:srgbClr val="2C4359"/>
                </a:solidFill>
                <a:latin typeface="IBM Plex Sans Bold"/>
              </a:rPr>
              <a:t>MEDIDAS DE SEGURIDAD ADMNISTRATIVAS</a:t>
            </a:r>
          </a:p>
        </p:txBody>
      </p:sp>
      <p:sp>
        <p:nvSpPr>
          <p:cNvPr id="16" name="TextBox 16"/>
          <p:cNvSpPr txBox="1"/>
          <p:nvPr/>
        </p:nvSpPr>
        <p:spPr>
          <a:xfrm>
            <a:off x="8679578" y="4273589"/>
            <a:ext cx="8992649" cy="2314575"/>
          </a:xfrm>
          <a:prstGeom prst="rect">
            <a:avLst/>
          </a:prstGeom>
        </p:spPr>
        <p:txBody>
          <a:bodyPr lIns="0" tIns="0" rIns="0" bIns="0" rtlCol="0" anchor="t">
            <a:spAutoFit/>
          </a:bodyPr>
          <a:lstStyle/>
          <a:p>
            <a:pPr marL="0" lvl="0" indent="0" algn="just">
              <a:lnSpc>
                <a:spcPts val="3749"/>
              </a:lnSpc>
            </a:pPr>
            <a:r>
              <a:rPr lang="en-US" sz="2499">
                <a:solidFill>
                  <a:srgbClr val="2C4359"/>
                </a:solidFill>
                <a:latin typeface="IBM Plex Sans Bold"/>
              </a:rPr>
              <a:t>Políticas y procedimientos</a:t>
            </a:r>
            <a:r>
              <a:rPr lang="en-US" sz="2499">
                <a:solidFill>
                  <a:srgbClr val="2C4359"/>
                </a:solidFill>
                <a:latin typeface="IBM Plex Sans"/>
              </a:rPr>
              <a:t> para la gestión, soporte y revisión de la seguridad de los Datos Personales a nivel organizacional, la identificación, clasificación y borrado seguro de los Datos Personales, así como la sensibilización y capacitación del personal en materia de protección de Datos Personales.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15929" y="0"/>
            <a:ext cx="7791915" cy="10027128"/>
          </a:xfrm>
          <a:custGeom>
            <a:avLst/>
            <a:gdLst/>
            <a:ahLst/>
            <a:cxnLst/>
            <a:rect l="l" t="t" r="r" b="b"/>
            <a:pathLst>
              <a:path w="7791915" h="10027128">
                <a:moveTo>
                  <a:pt x="0" y="0"/>
                </a:moveTo>
                <a:lnTo>
                  <a:pt x="7791914" y="0"/>
                </a:lnTo>
                <a:lnTo>
                  <a:pt x="7791914" y="10027128"/>
                </a:lnTo>
                <a:lnTo>
                  <a:pt x="0" y="10027128"/>
                </a:lnTo>
                <a:lnTo>
                  <a:pt x="0" y="0"/>
                </a:lnTo>
                <a:close/>
              </a:path>
            </a:pathLst>
          </a:custGeom>
          <a:blipFill>
            <a:blip r:embed="rId2"/>
            <a:stretch>
              <a:fillRect l="-46959" r="-45828"/>
            </a:stretch>
          </a:blipFill>
        </p:spPr>
      </p:sp>
      <p:sp>
        <p:nvSpPr>
          <p:cNvPr id="3" name="AutoShape 3"/>
          <p:cNvSpPr/>
          <p:nvPr/>
        </p:nvSpPr>
        <p:spPr>
          <a:xfrm rot="-3387270">
            <a:off x="14563719" y="8922734"/>
            <a:ext cx="7448562" cy="5056291"/>
          </a:xfrm>
          <a:prstGeom prst="rect">
            <a:avLst/>
          </a:prstGeom>
          <a:solidFill>
            <a:srgbClr val="ADBFCC"/>
          </a:solidFill>
        </p:spPr>
      </p:sp>
      <p:sp>
        <p:nvSpPr>
          <p:cNvPr id="4" name="AutoShape 4"/>
          <p:cNvSpPr/>
          <p:nvPr/>
        </p:nvSpPr>
        <p:spPr>
          <a:xfrm rot="-4072041">
            <a:off x="14077178" y="-8114755"/>
            <a:ext cx="8854294" cy="12711127"/>
          </a:xfrm>
          <a:prstGeom prst="rect">
            <a:avLst/>
          </a:prstGeom>
          <a:solidFill>
            <a:srgbClr val="446969"/>
          </a:solidFill>
        </p:spPr>
      </p:sp>
      <p:sp>
        <p:nvSpPr>
          <p:cNvPr id="5" name="Freeform 5"/>
          <p:cNvSpPr/>
          <p:nvPr/>
        </p:nvSpPr>
        <p:spPr>
          <a:xfrm>
            <a:off x="14794076" y="80842"/>
            <a:ext cx="3335270" cy="1449453"/>
          </a:xfrm>
          <a:custGeom>
            <a:avLst/>
            <a:gdLst/>
            <a:ahLst/>
            <a:cxnLst/>
            <a:rect l="l" t="t" r="r" b="b"/>
            <a:pathLst>
              <a:path w="3335270" h="1449453">
                <a:moveTo>
                  <a:pt x="0" y="0"/>
                </a:moveTo>
                <a:lnTo>
                  <a:pt x="3335271" y="0"/>
                </a:lnTo>
                <a:lnTo>
                  <a:pt x="3335271" y="1449453"/>
                </a:lnTo>
                <a:lnTo>
                  <a:pt x="0" y="1449453"/>
                </a:lnTo>
                <a:lnTo>
                  <a:pt x="0" y="0"/>
                </a:lnTo>
                <a:close/>
              </a:path>
            </a:pathLst>
          </a:custGeom>
          <a:blipFill>
            <a:blip r:embed="rId3"/>
            <a:stretch>
              <a:fillRect/>
            </a:stretch>
          </a:blipFill>
        </p:spPr>
      </p:sp>
      <p:grpSp>
        <p:nvGrpSpPr>
          <p:cNvPr id="6" name="Group 6"/>
          <p:cNvGrpSpPr/>
          <p:nvPr/>
        </p:nvGrpSpPr>
        <p:grpSpPr>
          <a:xfrm>
            <a:off x="0" y="9767255"/>
            <a:ext cx="6026729" cy="519745"/>
            <a:chOff x="0" y="0"/>
            <a:chExt cx="1587287" cy="136887"/>
          </a:xfrm>
        </p:grpSpPr>
        <p:sp>
          <p:nvSpPr>
            <p:cNvPr id="7" name="Freeform 7"/>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09320" y="400756"/>
            <a:ext cx="5792785" cy="819150"/>
          </a:xfrm>
          <a:prstGeom prst="rect">
            <a:avLst/>
          </a:prstGeom>
        </p:spPr>
        <p:txBody>
          <a:bodyPr lIns="0" tIns="0" rIns="0" bIns="0" rtlCol="0" anchor="t">
            <a:spAutoFit/>
          </a:bodyPr>
          <a:lstStyle/>
          <a:p>
            <a:pPr marL="0" lvl="0" indent="0" algn="l">
              <a:lnSpc>
                <a:spcPts val="6599"/>
              </a:lnSpc>
              <a:spcBef>
                <a:spcPct val="0"/>
              </a:spcBef>
            </a:pPr>
            <a:r>
              <a:rPr lang="en-US" sz="5499">
                <a:solidFill>
                  <a:srgbClr val="2C4359"/>
                </a:solidFill>
                <a:latin typeface="IBM Plex Sans Bold"/>
              </a:rPr>
              <a:t>EJEMPLOS</a:t>
            </a:r>
          </a:p>
        </p:txBody>
      </p:sp>
      <p:sp>
        <p:nvSpPr>
          <p:cNvPr id="16" name="TextBox 16"/>
          <p:cNvSpPr txBox="1"/>
          <p:nvPr/>
        </p:nvSpPr>
        <p:spPr>
          <a:xfrm>
            <a:off x="867866" y="1375014"/>
            <a:ext cx="9606372" cy="7219950"/>
          </a:xfrm>
          <a:prstGeom prst="rect">
            <a:avLst/>
          </a:prstGeom>
        </p:spPr>
        <p:txBody>
          <a:bodyPr lIns="0" tIns="0" rIns="0" bIns="0" rtlCol="0" anchor="t">
            <a:spAutoFit/>
          </a:bodyPr>
          <a:lstStyle/>
          <a:p>
            <a:pPr marL="431801" lvl="1" indent="-215900" algn="just">
              <a:lnSpc>
                <a:spcPts val="3000"/>
              </a:lnSpc>
              <a:buFont typeface="Arial"/>
              <a:buChar char="•"/>
            </a:pPr>
            <a:r>
              <a:rPr lang="en-US" sz="2000">
                <a:solidFill>
                  <a:srgbClr val="2C4359"/>
                </a:solidFill>
                <a:latin typeface="IBM Plex Sans"/>
              </a:rPr>
              <a:t>Identificación y autentificación de persona autorizada para el tratamiento de datos personales</a:t>
            </a:r>
          </a:p>
          <a:p>
            <a:pPr marL="431801" lvl="1" indent="-215900" algn="just">
              <a:lnSpc>
                <a:spcPts val="3000"/>
              </a:lnSpc>
              <a:buFont typeface="Arial"/>
              <a:buChar char="•"/>
            </a:pPr>
            <a:r>
              <a:rPr lang="en-US" sz="2000">
                <a:solidFill>
                  <a:srgbClr val="2C4359"/>
                </a:solidFill>
                <a:latin typeface="IBM Plex Sans"/>
              </a:rPr>
              <a:t>Aprobación de normativa interna o políticas internas de tratamiento</a:t>
            </a:r>
          </a:p>
          <a:p>
            <a:pPr marL="431801" lvl="1" indent="-215900" algn="just">
              <a:lnSpc>
                <a:spcPts val="3000"/>
              </a:lnSpc>
              <a:buFont typeface="Arial"/>
              <a:buChar char="•"/>
            </a:pPr>
            <a:r>
              <a:rPr lang="en-US" sz="2000">
                <a:solidFill>
                  <a:srgbClr val="2C4359"/>
                </a:solidFill>
                <a:latin typeface="IBM Plex Sans"/>
              </a:rPr>
              <a:t>Implementación de contraseñas, claves y protocolos de seguridad</a:t>
            </a:r>
          </a:p>
          <a:p>
            <a:pPr marL="431801" lvl="1" indent="-215900" algn="just">
              <a:lnSpc>
                <a:spcPts val="3000"/>
              </a:lnSpc>
              <a:buFont typeface="Arial"/>
              <a:buChar char="•"/>
            </a:pPr>
            <a:r>
              <a:rPr lang="en-US" sz="2000">
                <a:solidFill>
                  <a:srgbClr val="2C4359"/>
                </a:solidFill>
                <a:latin typeface="IBM Plex Sans"/>
              </a:rPr>
              <a:t>Elaboración de bitácoras de registro y seguimiento de las actividades que se realizan con la base de datos personales</a:t>
            </a:r>
          </a:p>
          <a:p>
            <a:pPr marL="431801" lvl="1" indent="-215900" algn="just">
              <a:lnSpc>
                <a:spcPts val="3000"/>
              </a:lnSpc>
              <a:buFont typeface="Arial"/>
              <a:buChar char="•"/>
            </a:pPr>
            <a:r>
              <a:rPr lang="en-US" sz="2000">
                <a:solidFill>
                  <a:srgbClr val="2C4359"/>
                </a:solidFill>
                <a:latin typeface="IBM Plex Sans"/>
              </a:rPr>
              <a:t>Elaboración de procedimientos para dar aviso al personal custodio de los datos personales sobre la presencia y acceso de personas no autorizadas</a:t>
            </a:r>
          </a:p>
          <a:p>
            <a:pPr marL="431801" lvl="1" indent="-215900" algn="just">
              <a:lnSpc>
                <a:spcPts val="3000"/>
              </a:lnSpc>
              <a:buFont typeface="Arial"/>
              <a:buChar char="•"/>
            </a:pPr>
            <a:r>
              <a:rPr lang="en-US" sz="2000">
                <a:solidFill>
                  <a:srgbClr val="2C4359"/>
                </a:solidFill>
                <a:latin typeface="IBM Plex Sans"/>
              </a:rPr>
              <a:t>Emisión de reglas sobre la introducción de equipos de cómputo, accesorios y gadgets, o de conexión inalámbrica a áreas restringidas de tratamiento de datos personales</a:t>
            </a:r>
          </a:p>
          <a:p>
            <a:pPr marL="431801" lvl="1" indent="-215900" algn="just">
              <a:lnSpc>
                <a:spcPts val="3000"/>
              </a:lnSpc>
              <a:buFont typeface="Arial"/>
              <a:buChar char="•"/>
            </a:pPr>
            <a:r>
              <a:rPr lang="en-US" sz="2000">
                <a:solidFill>
                  <a:srgbClr val="2C4359"/>
                </a:solidFill>
                <a:latin typeface="IBM Plex Sans"/>
              </a:rPr>
              <a:t>Emisión de reglamentación interna que contemple infracciones y sanciones con relación al indebido tratamiento de datos personales</a:t>
            </a:r>
          </a:p>
          <a:p>
            <a:pPr marL="431801" lvl="1" indent="-215900" algn="just">
              <a:lnSpc>
                <a:spcPts val="3000"/>
              </a:lnSpc>
              <a:buFont typeface="Arial"/>
              <a:buChar char="•"/>
            </a:pPr>
            <a:r>
              <a:rPr lang="en-US" sz="2000">
                <a:solidFill>
                  <a:srgbClr val="2C4359"/>
                </a:solidFill>
                <a:latin typeface="IBM Plex Sans"/>
              </a:rPr>
              <a:t>Emisión de reglas para la baja documental en soportes físicos y electrónicos</a:t>
            </a:r>
          </a:p>
          <a:p>
            <a:pPr marL="431801" lvl="1" indent="-215900" algn="just">
              <a:lnSpc>
                <a:spcPts val="3000"/>
              </a:lnSpc>
              <a:buFont typeface="Arial"/>
              <a:buChar char="•"/>
            </a:pPr>
            <a:r>
              <a:rPr lang="en-US" sz="2000">
                <a:solidFill>
                  <a:srgbClr val="2C4359"/>
                </a:solidFill>
                <a:latin typeface="IBM Plex Sans"/>
              </a:rPr>
              <a:t>Emisión de medidas para la prevención y notificación de intrusiones e incidentes</a:t>
            </a:r>
          </a:p>
          <a:p>
            <a:pPr marL="431801" lvl="1" indent="-215900" algn="just">
              <a:lnSpc>
                <a:spcPts val="3000"/>
              </a:lnSpc>
              <a:buFont typeface="Arial"/>
              <a:buChar char="•"/>
            </a:pPr>
            <a:r>
              <a:rPr lang="en-US" sz="2000">
                <a:solidFill>
                  <a:srgbClr val="2C4359"/>
                </a:solidFill>
                <a:latin typeface="IBM Plex Sans"/>
              </a:rPr>
              <a:t>Elaboración de manuales de operaciones, instauración de protocolos para casos de emergencia, realización de pruebas y simulacros</a:t>
            </a:r>
          </a:p>
          <a:p>
            <a:pPr marL="431801" lvl="1" indent="-215900" algn="just">
              <a:lnSpc>
                <a:spcPts val="3000"/>
              </a:lnSpc>
              <a:buFont typeface="Arial"/>
              <a:buChar char="•"/>
            </a:pPr>
            <a:r>
              <a:rPr lang="en-US" sz="2000">
                <a:solidFill>
                  <a:srgbClr val="2C4359"/>
                </a:solidFill>
                <a:latin typeface="IBM Plex Sans"/>
              </a:rPr>
              <a:t>Procedimientos y canales para el ejercicio de derechos ARCO</a:t>
            </a:r>
          </a:p>
          <a:p>
            <a:pPr marL="431801" lvl="1" indent="-215900" algn="just">
              <a:lnSpc>
                <a:spcPts val="3000"/>
              </a:lnSpc>
              <a:buFont typeface="Arial"/>
              <a:buChar char="•"/>
            </a:pPr>
            <a:r>
              <a:rPr lang="en-US" sz="2000">
                <a:solidFill>
                  <a:srgbClr val="2C4359"/>
                </a:solidFill>
                <a:latin typeface="IBM Plex Sans"/>
              </a:rPr>
              <a:t>Procedimientos de disociación</a:t>
            </a:r>
          </a:p>
        </p:txBody>
      </p:sp>
      <p:sp>
        <p:nvSpPr>
          <p:cNvPr id="17" name="TextBox 17"/>
          <p:cNvSpPr txBox="1"/>
          <p:nvPr/>
        </p:nvSpPr>
        <p:spPr>
          <a:xfrm>
            <a:off x="509320" y="8942985"/>
            <a:ext cx="10367019" cy="476250"/>
          </a:xfrm>
          <a:prstGeom prst="rect">
            <a:avLst/>
          </a:prstGeom>
        </p:spPr>
        <p:txBody>
          <a:bodyPr lIns="0" tIns="0" rIns="0" bIns="0" rtlCol="0" anchor="t">
            <a:spAutoFit/>
          </a:bodyPr>
          <a:lstStyle/>
          <a:p>
            <a:pPr marL="0" lvl="0" indent="0" algn="just">
              <a:lnSpc>
                <a:spcPts val="1919"/>
              </a:lnSpc>
              <a:spcBef>
                <a:spcPct val="0"/>
              </a:spcBef>
            </a:pPr>
            <a:r>
              <a:rPr lang="en-US" sz="1599">
                <a:solidFill>
                  <a:srgbClr val="2C4359"/>
                </a:solidFill>
                <a:latin typeface="IBM Plex Sans Bold"/>
              </a:rPr>
              <a:t>Disociación:</a:t>
            </a:r>
            <a:r>
              <a:rPr lang="en-US" sz="1599">
                <a:solidFill>
                  <a:srgbClr val="2C4359"/>
                </a:solidFill>
                <a:latin typeface="IBM Plex Sans"/>
              </a:rPr>
              <a:t> El procedimiento mediante el cual los Datos Personales no pueden asociarse al Titular ni permitir, por su estructura, contenido o grado de desagregación, la identificación del mismo.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23870" y="0"/>
            <a:ext cx="6891558" cy="9767255"/>
          </a:xfrm>
          <a:custGeom>
            <a:avLst/>
            <a:gdLst/>
            <a:ahLst/>
            <a:cxnLst/>
            <a:rect l="l" t="t" r="r" b="b"/>
            <a:pathLst>
              <a:path w="6891558" h="9767255">
                <a:moveTo>
                  <a:pt x="0" y="0"/>
                </a:moveTo>
                <a:lnTo>
                  <a:pt x="6891558" y="0"/>
                </a:lnTo>
                <a:lnTo>
                  <a:pt x="6891558" y="9767255"/>
                </a:lnTo>
                <a:lnTo>
                  <a:pt x="0" y="9767255"/>
                </a:lnTo>
                <a:lnTo>
                  <a:pt x="0" y="0"/>
                </a:lnTo>
                <a:close/>
              </a:path>
            </a:pathLst>
          </a:custGeom>
          <a:blipFill>
            <a:blip r:embed="rId2"/>
            <a:stretch>
              <a:fillRect l="-43324" r="-14150"/>
            </a:stretch>
          </a:blipFill>
        </p:spPr>
      </p:sp>
      <p:sp>
        <p:nvSpPr>
          <p:cNvPr id="3" name="AutoShape 3"/>
          <p:cNvSpPr/>
          <p:nvPr/>
        </p:nvSpPr>
        <p:spPr>
          <a:xfrm rot="-3387270">
            <a:off x="14563719" y="8557386"/>
            <a:ext cx="7448562" cy="5056291"/>
          </a:xfrm>
          <a:prstGeom prst="rect">
            <a:avLst/>
          </a:prstGeom>
          <a:solidFill>
            <a:srgbClr val="2C4359"/>
          </a:solidFill>
        </p:spPr>
      </p:sp>
      <p:sp>
        <p:nvSpPr>
          <p:cNvPr id="4" name="AutoShape 4"/>
          <p:cNvSpPr/>
          <p:nvPr/>
        </p:nvSpPr>
        <p:spPr>
          <a:xfrm rot="-3798693">
            <a:off x="13658323" y="-7578621"/>
            <a:ext cx="8854294" cy="12711127"/>
          </a:xfrm>
          <a:prstGeom prst="rect">
            <a:avLst/>
          </a:prstGeom>
          <a:solidFill>
            <a:srgbClr val="446969"/>
          </a:solidFill>
        </p:spPr>
      </p:sp>
      <p:sp>
        <p:nvSpPr>
          <p:cNvPr id="5" name="Freeform 5"/>
          <p:cNvSpPr/>
          <p:nvPr/>
        </p:nvSpPr>
        <p:spPr>
          <a:xfrm>
            <a:off x="14236224" y="304483"/>
            <a:ext cx="3641809" cy="1582670"/>
          </a:xfrm>
          <a:custGeom>
            <a:avLst/>
            <a:gdLst/>
            <a:ahLst/>
            <a:cxnLst/>
            <a:rect l="l" t="t" r="r" b="b"/>
            <a:pathLst>
              <a:path w="3641809" h="1582670">
                <a:moveTo>
                  <a:pt x="0" y="0"/>
                </a:moveTo>
                <a:lnTo>
                  <a:pt x="3641810" y="0"/>
                </a:lnTo>
                <a:lnTo>
                  <a:pt x="3641810" y="1582669"/>
                </a:lnTo>
                <a:lnTo>
                  <a:pt x="0" y="1582669"/>
                </a:lnTo>
                <a:lnTo>
                  <a:pt x="0" y="0"/>
                </a:lnTo>
                <a:close/>
              </a:path>
            </a:pathLst>
          </a:custGeom>
          <a:blipFill>
            <a:blip r:embed="rId3"/>
            <a:stretch>
              <a:fillRect/>
            </a:stretch>
          </a:blipFill>
        </p:spPr>
      </p:sp>
      <p:grpSp>
        <p:nvGrpSpPr>
          <p:cNvPr id="6" name="Group 6"/>
          <p:cNvGrpSpPr/>
          <p:nvPr/>
        </p:nvGrpSpPr>
        <p:grpSpPr>
          <a:xfrm>
            <a:off x="0" y="9767255"/>
            <a:ext cx="6026729" cy="519745"/>
            <a:chOff x="0" y="0"/>
            <a:chExt cx="1587287" cy="136887"/>
          </a:xfrm>
        </p:grpSpPr>
        <p:sp>
          <p:nvSpPr>
            <p:cNvPr id="7" name="Freeform 7"/>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17552" y="786130"/>
            <a:ext cx="5601111" cy="1200150"/>
          </a:xfrm>
          <a:prstGeom prst="rect">
            <a:avLst/>
          </a:prstGeom>
        </p:spPr>
        <p:txBody>
          <a:bodyPr lIns="0" tIns="0" rIns="0" bIns="0" rtlCol="0" anchor="t">
            <a:spAutoFit/>
          </a:bodyPr>
          <a:lstStyle/>
          <a:p>
            <a:pPr marL="0" lvl="0" indent="0" algn="l">
              <a:lnSpc>
                <a:spcPts val="4799"/>
              </a:lnSpc>
              <a:spcBef>
                <a:spcPct val="0"/>
              </a:spcBef>
            </a:pPr>
            <a:r>
              <a:rPr lang="en-US" sz="3999">
                <a:solidFill>
                  <a:srgbClr val="2C4359"/>
                </a:solidFill>
                <a:latin typeface="IBM Plex Sans Bold"/>
              </a:rPr>
              <a:t>MEDIDAS DE SEGURIDAD FÍSICAS</a:t>
            </a:r>
          </a:p>
        </p:txBody>
      </p:sp>
      <p:sp>
        <p:nvSpPr>
          <p:cNvPr id="16" name="TextBox 16"/>
          <p:cNvSpPr txBox="1"/>
          <p:nvPr/>
        </p:nvSpPr>
        <p:spPr>
          <a:xfrm>
            <a:off x="617552" y="2416287"/>
            <a:ext cx="10509101" cy="6710045"/>
          </a:xfrm>
          <a:prstGeom prst="rect">
            <a:avLst/>
          </a:prstGeom>
        </p:spPr>
        <p:txBody>
          <a:bodyPr lIns="0" tIns="0" rIns="0" bIns="0" rtlCol="0" anchor="t">
            <a:spAutoFit/>
          </a:bodyPr>
          <a:lstStyle/>
          <a:p>
            <a:pPr algn="just">
              <a:lnSpc>
                <a:spcPts val="2799"/>
              </a:lnSpc>
            </a:pPr>
            <a:r>
              <a:rPr lang="en-US" sz="2799">
                <a:solidFill>
                  <a:srgbClr val="2C4359"/>
                </a:solidFill>
                <a:latin typeface="IBM Plex Sans Bold"/>
              </a:rPr>
              <a:t>Conjunto de acciones y mecanismos para proteger</a:t>
            </a:r>
            <a:r>
              <a:rPr lang="en-US" sz="2799">
                <a:solidFill>
                  <a:srgbClr val="2C4359"/>
                </a:solidFill>
                <a:latin typeface="IBM Plex Sans"/>
              </a:rPr>
              <a:t> el entorno físico de los Datos Personales y de los recursos involucrados en su Tratamiento, para: </a:t>
            </a:r>
          </a:p>
          <a:p>
            <a:pPr algn="just">
              <a:lnSpc>
                <a:spcPts val="2799"/>
              </a:lnSpc>
            </a:pPr>
            <a:endParaRPr lang="en-US" sz="2799">
              <a:solidFill>
                <a:srgbClr val="2C4359"/>
              </a:solidFill>
              <a:latin typeface="IBM Plex Sans"/>
            </a:endParaRPr>
          </a:p>
          <a:p>
            <a:pPr algn="just">
              <a:lnSpc>
                <a:spcPts val="2799"/>
              </a:lnSpc>
            </a:pPr>
            <a:r>
              <a:rPr lang="en-US" sz="2799">
                <a:solidFill>
                  <a:srgbClr val="2C4359"/>
                </a:solidFill>
                <a:latin typeface="IBM Plex Sans Bold"/>
              </a:rPr>
              <a:t>a) Prevenir el acceso no autorizado</a:t>
            </a:r>
            <a:r>
              <a:rPr lang="en-US" sz="2799">
                <a:solidFill>
                  <a:srgbClr val="2C4359"/>
                </a:solidFill>
                <a:latin typeface="IBM Plex Sans"/>
              </a:rPr>
              <a:t> al perímetro de la organización del Responsable, sus instalaciones físicas, áreas críticas, recursos y Datos Personales; </a:t>
            </a:r>
          </a:p>
          <a:p>
            <a:pPr algn="just">
              <a:lnSpc>
                <a:spcPts val="2799"/>
              </a:lnSpc>
            </a:pPr>
            <a:endParaRPr lang="en-US" sz="2799">
              <a:solidFill>
                <a:srgbClr val="2C4359"/>
              </a:solidFill>
              <a:latin typeface="IBM Plex Sans"/>
            </a:endParaRPr>
          </a:p>
          <a:p>
            <a:pPr algn="just">
              <a:lnSpc>
                <a:spcPts val="2799"/>
              </a:lnSpc>
            </a:pPr>
            <a:r>
              <a:rPr lang="en-US" sz="2799">
                <a:solidFill>
                  <a:srgbClr val="2C4359"/>
                </a:solidFill>
                <a:latin typeface="IBM Plex Sans Bold"/>
              </a:rPr>
              <a:t>b) Prevenir el daño o interferencia a las instalaciones físicas</a:t>
            </a:r>
            <a:r>
              <a:rPr lang="en-US" sz="2799">
                <a:solidFill>
                  <a:srgbClr val="2C4359"/>
                </a:solidFill>
                <a:latin typeface="IBM Plex Sans"/>
              </a:rPr>
              <a:t>, áreas críticas de la organización del Responsable, recursos y Datos Personales; </a:t>
            </a:r>
          </a:p>
          <a:p>
            <a:pPr algn="just">
              <a:lnSpc>
                <a:spcPts val="2799"/>
              </a:lnSpc>
            </a:pPr>
            <a:endParaRPr lang="en-US" sz="2799">
              <a:solidFill>
                <a:srgbClr val="2C4359"/>
              </a:solidFill>
              <a:latin typeface="IBM Plex Sans"/>
            </a:endParaRPr>
          </a:p>
          <a:p>
            <a:pPr algn="just">
              <a:lnSpc>
                <a:spcPts val="2799"/>
              </a:lnSpc>
            </a:pPr>
            <a:r>
              <a:rPr lang="en-US" sz="2799">
                <a:solidFill>
                  <a:srgbClr val="2C4359"/>
                </a:solidFill>
                <a:latin typeface="IBM Plex Sans Bold"/>
              </a:rPr>
              <a:t>c) Proteger los recursos móviles,</a:t>
            </a:r>
            <a:r>
              <a:rPr lang="en-US" sz="2799">
                <a:solidFill>
                  <a:srgbClr val="2C4359"/>
                </a:solidFill>
                <a:latin typeface="IBM Plex Sans"/>
              </a:rPr>
              <a:t> portátiles y cualquier soporte físico o electrónico que pueda salir de la organización del Responsable, y </a:t>
            </a:r>
          </a:p>
          <a:p>
            <a:pPr algn="just">
              <a:lnSpc>
                <a:spcPts val="2799"/>
              </a:lnSpc>
            </a:pPr>
            <a:endParaRPr lang="en-US" sz="2799">
              <a:solidFill>
                <a:srgbClr val="2C4359"/>
              </a:solidFill>
              <a:latin typeface="IBM Plex Sans"/>
            </a:endParaRPr>
          </a:p>
          <a:p>
            <a:pPr algn="just">
              <a:lnSpc>
                <a:spcPts val="2799"/>
              </a:lnSpc>
            </a:pPr>
            <a:r>
              <a:rPr lang="en-US" sz="2799">
                <a:solidFill>
                  <a:srgbClr val="2C4359"/>
                </a:solidFill>
                <a:latin typeface="IBM Plex Sans Bold"/>
              </a:rPr>
              <a:t>d) Proveer a los equipos que contienen o almacenan Datos Personales</a:t>
            </a:r>
            <a:r>
              <a:rPr lang="en-US" sz="2799">
                <a:solidFill>
                  <a:srgbClr val="2C4359"/>
                </a:solidFill>
                <a:latin typeface="IBM Plex Sans"/>
              </a:rPr>
              <a:t> de un mantenimiento eficaz, que asegure su disponibilidad e integridad.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4951" y="259872"/>
            <a:ext cx="7098155" cy="9767255"/>
            <a:chOff x="0" y="0"/>
            <a:chExt cx="1854200" cy="2551430"/>
          </a:xfrm>
        </p:grpSpPr>
        <p:sp>
          <p:nvSpPr>
            <p:cNvPr id="3" name="Freeform 3"/>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4" name="Freeform 4"/>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5" name="Freeform 5"/>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6" name="Freeform 6"/>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2"/>
              <a:stretch>
                <a:fillRect l="-5863" r="-9403" b="-17889"/>
              </a:stretch>
            </a:blipFill>
          </p:spPr>
        </p:sp>
        <p:sp>
          <p:nvSpPr>
            <p:cNvPr id="7" name="Freeform 7"/>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sp>
        <p:nvSpPr>
          <p:cNvPr id="8" name="AutoShape 8"/>
          <p:cNvSpPr/>
          <p:nvPr/>
        </p:nvSpPr>
        <p:spPr>
          <a:xfrm rot="-1015052">
            <a:off x="-2652259" y="-3573937"/>
            <a:ext cx="10591358" cy="5278373"/>
          </a:xfrm>
          <a:prstGeom prst="rect">
            <a:avLst/>
          </a:prstGeom>
          <a:solidFill>
            <a:srgbClr val="446969"/>
          </a:solidFill>
        </p:spPr>
      </p:sp>
      <p:sp>
        <p:nvSpPr>
          <p:cNvPr id="9" name="Freeform 9"/>
          <p:cNvSpPr/>
          <p:nvPr/>
        </p:nvSpPr>
        <p:spPr>
          <a:xfrm>
            <a:off x="318783" y="0"/>
            <a:ext cx="3798410" cy="1650726"/>
          </a:xfrm>
          <a:custGeom>
            <a:avLst/>
            <a:gdLst/>
            <a:ahLst/>
            <a:cxnLst/>
            <a:rect l="l" t="t" r="r" b="b"/>
            <a:pathLst>
              <a:path w="3798410" h="1650726">
                <a:moveTo>
                  <a:pt x="0" y="0"/>
                </a:moveTo>
                <a:lnTo>
                  <a:pt x="3798410" y="0"/>
                </a:lnTo>
                <a:lnTo>
                  <a:pt x="3798410" y="1650726"/>
                </a:lnTo>
                <a:lnTo>
                  <a:pt x="0" y="1650726"/>
                </a:lnTo>
                <a:lnTo>
                  <a:pt x="0" y="0"/>
                </a:lnTo>
                <a:close/>
              </a:path>
            </a:pathLst>
          </a:custGeom>
          <a:blipFill>
            <a:blip r:embed="rId3"/>
            <a:stretch>
              <a:fillRect/>
            </a:stretch>
          </a:blipFill>
        </p:spPr>
      </p:sp>
      <p:grpSp>
        <p:nvGrpSpPr>
          <p:cNvPr id="10" name="Group 10"/>
          <p:cNvGrpSpPr/>
          <p:nvPr/>
        </p:nvGrpSpPr>
        <p:grpSpPr>
          <a:xfrm>
            <a:off x="0" y="9767255"/>
            <a:ext cx="6026729" cy="519745"/>
            <a:chOff x="0" y="0"/>
            <a:chExt cx="1587287" cy="136887"/>
          </a:xfrm>
        </p:grpSpPr>
        <p:sp>
          <p:nvSpPr>
            <p:cNvPr id="11" name="Freeform 11"/>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261271" y="9767255"/>
            <a:ext cx="6026729" cy="519745"/>
            <a:chOff x="0" y="0"/>
            <a:chExt cx="1587287" cy="136887"/>
          </a:xfrm>
        </p:grpSpPr>
        <p:sp>
          <p:nvSpPr>
            <p:cNvPr id="14" name="Freeform 14"/>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872103" y="9767255"/>
            <a:ext cx="6481944" cy="519745"/>
            <a:chOff x="0" y="0"/>
            <a:chExt cx="1707179" cy="136887"/>
          </a:xfrm>
        </p:grpSpPr>
        <p:sp>
          <p:nvSpPr>
            <p:cNvPr id="17" name="Freeform 17"/>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303482" y="4160365"/>
            <a:ext cx="10498528" cy="4135755"/>
          </a:xfrm>
          <a:prstGeom prst="rect">
            <a:avLst/>
          </a:prstGeom>
        </p:spPr>
        <p:txBody>
          <a:bodyPr lIns="0" tIns="0" rIns="0" bIns="0" rtlCol="0" anchor="t">
            <a:spAutoFit/>
          </a:bodyPr>
          <a:lstStyle/>
          <a:p>
            <a:pPr marL="582932" lvl="1" indent="-291466" algn="just">
              <a:lnSpc>
                <a:spcPts val="2700"/>
              </a:lnSpc>
              <a:buFont typeface="Arial"/>
              <a:buChar char="•"/>
            </a:pPr>
            <a:r>
              <a:rPr lang="en-US" sz="2700">
                <a:solidFill>
                  <a:srgbClr val="2C4359"/>
                </a:solidFill>
                <a:latin typeface="IBM Plex Sans"/>
              </a:rPr>
              <a:t>La información que se refiere a la vida privada y los datos personales será protegida en los términos y con las excepciones que fijen las leyes. (Art. 6, apartado A, fracción II).</a:t>
            </a:r>
          </a:p>
          <a:p>
            <a:pPr algn="just">
              <a:lnSpc>
                <a:spcPts val="2700"/>
              </a:lnSpc>
            </a:pPr>
            <a:endParaRPr lang="en-US" sz="2700">
              <a:solidFill>
                <a:srgbClr val="2C4359"/>
              </a:solidFill>
              <a:latin typeface="IBM Plex Sans"/>
            </a:endParaRPr>
          </a:p>
          <a:p>
            <a:pPr marL="582932" lvl="1" indent="-291466" algn="just">
              <a:lnSpc>
                <a:spcPts val="2700"/>
              </a:lnSpc>
              <a:buFont typeface="Arial"/>
              <a:buChar char="•"/>
            </a:pPr>
            <a:r>
              <a:rPr lang="en-US" sz="2700">
                <a:solidFill>
                  <a:srgbClr val="2C4359"/>
                </a:solidFill>
                <a:latin typeface="IBM Plex Sans"/>
              </a:rPr>
              <a:t>Toda persona tiene derecho a la protección de sus datos personales, al acceso, rectificación y cancelación de los mismos, así como a manifestar su oposición, en los términos que fije la ley, la cual establecerá los supuestos de excepción a los principios que rijan el tratamiento de datos, por razones de seguridad nacional, disposiciones de orden público, seguridad y salud públicas o para proteger los derechos de terceros. (Art. 16, segundo párrafo)</a:t>
            </a:r>
          </a:p>
        </p:txBody>
      </p:sp>
      <p:sp>
        <p:nvSpPr>
          <p:cNvPr id="20" name="TextBox 20"/>
          <p:cNvSpPr txBox="1"/>
          <p:nvPr/>
        </p:nvSpPr>
        <p:spPr>
          <a:xfrm>
            <a:off x="7288451" y="1774782"/>
            <a:ext cx="10528591" cy="1524000"/>
          </a:xfrm>
          <a:prstGeom prst="rect">
            <a:avLst/>
          </a:prstGeom>
        </p:spPr>
        <p:txBody>
          <a:bodyPr lIns="0" tIns="0" rIns="0" bIns="0" rtlCol="0" anchor="t">
            <a:spAutoFit/>
          </a:bodyPr>
          <a:lstStyle/>
          <a:p>
            <a:pPr algn="r">
              <a:lnSpc>
                <a:spcPts val="6000"/>
              </a:lnSpc>
            </a:pPr>
            <a:r>
              <a:rPr lang="en-US" sz="5000">
                <a:solidFill>
                  <a:srgbClr val="2C4359"/>
                </a:solidFill>
                <a:latin typeface="IBM Plex Sans Bold"/>
              </a:rPr>
              <a:t>DERECHO HUMANO: PROTECCIÓN DE DATOS PERSONALES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924386">
            <a:off x="14998660" y="-7765362"/>
            <a:ext cx="8854294" cy="12711127"/>
          </a:xfrm>
          <a:prstGeom prst="rect">
            <a:avLst/>
          </a:prstGeom>
          <a:solidFill>
            <a:srgbClr val="446969"/>
          </a:solidFill>
        </p:spPr>
      </p:sp>
      <p:sp>
        <p:nvSpPr>
          <p:cNvPr id="3" name="Freeform 3"/>
          <p:cNvSpPr/>
          <p:nvPr/>
        </p:nvSpPr>
        <p:spPr>
          <a:xfrm>
            <a:off x="15065166" y="197931"/>
            <a:ext cx="2945615" cy="1280115"/>
          </a:xfrm>
          <a:custGeom>
            <a:avLst/>
            <a:gdLst/>
            <a:ahLst/>
            <a:cxnLst/>
            <a:rect l="l" t="t" r="r" b="b"/>
            <a:pathLst>
              <a:path w="2945615" h="1280115">
                <a:moveTo>
                  <a:pt x="0" y="0"/>
                </a:moveTo>
                <a:lnTo>
                  <a:pt x="2945615" y="0"/>
                </a:lnTo>
                <a:lnTo>
                  <a:pt x="2945615" y="1280116"/>
                </a:lnTo>
                <a:lnTo>
                  <a:pt x="0" y="1280116"/>
                </a:lnTo>
                <a:lnTo>
                  <a:pt x="0" y="0"/>
                </a:lnTo>
                <a:close/>
              </a:path>
            </a:pathLst>
          </a:custGeom>
          <a:blipFill>
            <a:blip r:embed="rId2"/>
            <a:stretch>
              <a:fillRect/>
            </a:stretch>
          </a:blipFill>
        </p:spPr>
      </p:sp>
      <p:grpSp>
        <p:nvGrpSpPr>
          <p:cNvPr id="4" name="Group 4"/>
          <p:cNvGrpSpPr/>
          <p:nvPr/>
        </p:nvGrpSpPr>
        <p:grpSpPr>
          <a:xfrm>
            <a:off x="0" y="9767255"/>
            <a:ext cx="6026729" cy="519745"/>
            <a:chOff x="0" y="0"/>
            <a:chExt cx="1587287" cy="136887"/>
          </a:xfrm>
        </p:grpSpPr>
        <p:sp>
          <p:nvSpPr>
            <p:cNvPr id="5" name="Freeform 5"/>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3220900" y="3066846"/>
            <a:ext cx="4900756" cy="5111610"/>
          </a:xfrm>
          <a:custGeom>
            <a:avLst/>
            <a:gdLst/>
            <a:ahLst/>
            <a:cxnLst/>
            <a:rect l="l" t="t" r="r" b="b"/>
            <a:pathLst>
              <a:path w="4900756" h="5111610">
                <a:moveTo>
                  <a:pt x="0" y="0"/>
                </a:moveTo>
                <a:lnTo>
                  <a:pt x="4900756" y="0"/>
                </a:lnTo>
                <a:lnTo>
                  <a:pt x="4900756" y="5111610"/>
                </a:lnTo>
                <a:lnTo>
                  <a:pt x="0" y="5111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028700" y="828464"/>
            <a:ext cx="10373542" cy="1000125"/>
          </a:xfrm>
          <a:prstGeom prst="rect">
            <a:avLst/>
          </a:prstGeom>
        </p:spPr>
        <p:txBody>
          <a:bodyPr lIns="0" tIns="0" rIns="0" bIns="0" rtlCol="0" anchor="t">
            <a:spAutoFit/>
          </a:bodyPr>
          <a:lstStyle/>
          <a:p>
            <a:pPr marL="0" lvl="0" indent="0" algn="l">
              <a:lnSpc>
                <a:spcPts val="7800"/>
              </a:lnSpc>
              <a:spcBef>
                <a:spcPct val="0"/>
              </a:spcBef>
            </a:pPr>
            <a:r>
              <a:rPr lang="en-US" sz="6500">
                <a:solidFill>
                  <a:srgbClr val="2C4359"/>
                </a:solidFill>
                <a:latin typeface="IBM Plex Sans Bold"/>
              </a:rPr>
              <a:t>EJEMPLOS:</a:t>
            </a:r>
          </a:p>
        </p:txBody>
      </p:sp>
      <p:sp>
        <p:nvSpPr>
          <p:cNvPr id="15" name="TextBox 15"/>
          <p:cNvSpPr txBox="1"/>
          <p:nvPr/>
        </p:nvSpPr>
        <p:spPr>
          <a:xfrm>
            <a:off x="480148" y="2186537"/>
            <a:ext cx="12383236" cy="6536055"/>
          </a:xfrm>
          <a:prstGeom prst="rect">
            <a:avLst/>
          </a:prstGeom>
        </p:spPr>
        <p:txBody>
          <a:bodyPr lIns="0" tIns="0" rIns="0" bIns="0" rtlCol="0" anchor="t">
            <a:spAutoFit/>
          </a:bodyPr>
          <a:lstStyle/>
          <a:p>
            <a:pPr marL="582928" lvl="1" indent="-291464" algn="just">
              <a:lnSpc>
                <a:spcPts val="4049"/>
              </a:lnSpc>
              <a:buFont typeface="Arial"/>
              <a:buChar char="•"/>
            </a:pPr>
            <a:r>
              <a:rPr lang="en-US" sz="2699">
                <a:solidFill>
                  <a:srgbClr val="2C4359"/>
                </a:solidFill>
                <a:latin typeface="IBM Plex Sans"/>
              </a:rPr>
              <a:t>Protección de instalaciones, equipos, soportes o bases de datos personales</a:t>
            </a:r>
          </a:p>
          <a:p>
            <a:pPr marL="582928" lvl="1" indent="-291464" algn="just">
              <a:lnSpc>
                <a:spcPts val="4049"/>
              </a:lnSpc>
              <a:buFont typeface="Arial"/>
              <a:buChar char="•"/>
            </a:pPr>
            <a:r>
              <a:rPr lang="en-US" sz="2699">
                <a:solidFill>
                  <a:srgbClr val="2C4359"/>
                </a:solidFill>
                <a:latin typeface="IBM Plex Sans"/>
              </a:rPr>
              <a:t>Utilización de candados, cerrojos, cerraduras, tarjetas de identificación, dispositivos electrónicos o cualquier otra tecnología que impida la libre apertura de puertas, gavetas, cajones, archiveros, etc.; </a:t>
            </a:r>
          </a:p>
          <a:p>
            <a:pPr marL="582928" lvl="1" indent="-291464" algn="just">
              <a:lnSpc>
                <a:spcPts val="4049"/>
              </a:lnSpc>
              <a:buFont typeface="Arial"/>
              <a:buChar char="•"/>
            </a:pPr>
            <a:r>
              <a:rPr lang="en-US" sz="2699">
                <a:solidFill>
                  <a:srgbClr val="2C4359"/>
                </a:solidFill>
                <a:latin typeface="IBM Plex Sans"/>
              </a:rPr>
              <a:t>Implementación de sistemas de vigilancia, alarmas, y de prevención y protección contra siniestros tales como incendios</a:t>
            </a:r>
          </a:p>
          <a:p>
            <a:pPr marL="582928" lvl="1" indent="-291464" algn="just">
              <a:lnSpc>
                <a:spcPts val="4049"/>
              </a:lnSpc>
              <a:buFont typeface="Arial"/>
              <a:buChar char="•"/>
            </a:pPr>
            <a:r>
              <a:rPr lang="en-US" sz="2699">
                <a:solidFill>
                  <a:srgbClr val="2C4359"/>
                </a:solidFill>
                <a:latin typeface="IBM Plex Sans"/>
              </a:rPr>
              <a:t>Señalamiento de áreas de acceso restringido</a:t>
            </a:r>
          </a:p>
          <a:p>
            <a:pPr marL="582928" lvl="1" indent="-291464" algn="just">
              <a:lnSpc>
                <a:spcPts val="4049"/>
              </a:lnSpc>
              <a:buFont typeface="Arial"/>
              <a:buChar char="•"/>
            </a:pPr>
            <a:r>
              <a:rPr lang="en-US" sz="2699">
                <a:solidFill>
                  <a:srgbClr val="2C4359"/>
                </a:solidFill>
                <a:latin typeface="IBM Plex Sans"/>
              </a:rPr>
              <a:t>Aparatos de identificación por medio de la voz, iris, huella, ADN, y demás datos biométricos</a:t>
            </a:r>
          </a:p>
          <a:p>
            <a:pPr marL="582928" lvl="1" indent="-291464" algn="just">
              <a:lnSpc>
                <a:spcPts val="4049"/>
              </a:lnSpc>
              <a:buFont typeface="Arial"/>
              <a:buChar char="•"/>
            </a:pPr>
            <a:r>
              <a:rPr lang="en-US" sz="2699">
                <a:solidFill>
                  <a:srgbClr val="2C4359"/>
                </a:solidFill>
                <a:latin typeface="IBM Plex Sans"/>
              </a:rPr>
              <a:t>Resguardo de datos personales a través de infraestructura que garantice condiciones adecuadas de humedad, polvo, iluminación solar y temperatura y evite el deterioro por plagas, consumo de alimentos, y otros factores presentes en el entorno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924386">
            <a:off x="14998660" y="-7765362"/>
            <a:ext cx="8854294" cy="12711127"/>
          </a:xfrm>
          <a:prstGeom prst="rect">
            <a:avLst/>
          </a:prstGeom>
          <a:solidFill>
            <a:srgbClr val="446969"/>
          </a:solidFill>
        </p:spPr>
      </p:sp>
      <p:sp>
        <p:nvSpPr>
          <p:cNvPr id="3" name="Freeform 3"/>
          <p:cNvSpPr/>
          <p:nvPr/>
        </p:nvSpPr>
        <p:spPr>
          <a:xfrm>
            <a:off x="15065166" y="197931"/>
            <a:ext cx="2945615" cy="1280115"/>
          </a:xfrm>
          <a:custGeom>
            <a:avLst/>
            <a:gdLst/>
            <a:ahLst/>
            <a:cxnLst/>
            <a:rect l="l" t="t" r="r" b="b"/>
            <a:pathLst>
              <a:path w="2945615" h="1280115">
                <a:moveTo>
                  <a:pt x="0" y="0"/>
                </a:moveTo>
                <a:lnTo>
                  <a:pt x="2945615" y="0"/>
                </a:lnTo>
                <a:lnTo>
                  <a:pt x="2945615" y="1280116"/>
                </a:lnTo>
                <a:lnTo>
                  <a:pt x="0" y="1280116"/>
                </a:lnTo>
                <a:lnTo>
                  <a:pt x="0" y="0"/>
                </a:lnTo>
                <a:close/>
              </a:path>
            </a:pathLst>
          </a:custGeom>
          <a:blipFill>
            <a:blip r:embed="rId2"/>
            <a:stretch>
              <a:fillRect/>
            </a:stretch>
          </a:blipFill>
        </p:spPr>
      </p:sp>
      <p:grpSp>
        <p:nvGrpSpPr>
          <p:cNvPr id="4" name="Group 4"/>
          <p:cNvGrpSpPr/>
          <p:nvPr/>
        </p:nvGrpSpPr>
        <p:grpSpPr>
          <a:xfrm>
            <a:off x="0" y="9767255"/>
            <a:ext cx="6026729" cy="519745"/>
            <a:chOff x="0" y="0"/>
            <a:chExt cx="1587287" cy="136887"/>
          </a:xfrm>
        </p:grpSpPr>
        <p:sp>
          <p:nvSpPr>
            <p:cNvPr id="5" name="Freeform 5"/>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614182" y="2568936"/>
            <a:ext cx="12265957" cy="6031230"/>
          </a:xfrm>
          <a:prstGeom prst="rect">
            <a:avLst/>
          </a:prstGeom>
        </p:spPr>
        <p:txBody>
          <a:bodyPr lIns="0" tIns="0" rIns="0" bIns="0" rtlCol="0" anchor="t">
            <a:spAutoFit/>
          </a:bodyPr>
          <a:lstStyle/>
          <a:p>
            <a:pPr algn="just">
              <a:lnSpc>
                <a:spcPts val="4049"/>
              </a:lnSpc>
            </a:pPr>
            <a:r>
              <a:rPr lang="en-US" sz="2699">
                <a:solidFill>
                  <a:srgbClr val="2C4359"/>
                </a:solidFill>
                <a:latin typeface="IBM Plex Sans"/>
              </a:rPr>
              <a:t>Conjunto de acciones y mecanismos que se valen de la tecnología relacionada con hardware y software para proteger el entorno digital de los Datos Personales y los recursos involucrados en su Tratamiento, para: </a:t>
            </a:r>
          </a:p>
          <a:p>
            <a:pPr algn="just">
              <a:lnSpc>
                <a:spcPts val="4049"/>
              </a:lnSpc>
            </a:pPr>
            <a:endParaRPr lang="en-US" sz="2699">
              <a:solidFill>
                <a:srgbClr val="2C4359"/>
              </a:solidFill>
              <a:latin typeface="IBM Plex Sans"/>
            </a:endParaRPr>
          </a:p>
          <a:p>
            <a:pPr marL="582928" lvl="1" indent="-291464" algn="just">
              <a:lnSpc>
                <a:spcPts val="4049"/>
              </a:lnSpc>
              <a:buFont typeface="Arial"/>
              <a:buChar char="•"/>
            </a:pPr>
            <a:r>
              <a:rPr lang="en-US" sz="2699">
                <a:solidFill>
                  <a:srgbClr val="2C4359"/>
                </a:solidFill>
                <a:latin typeface="IBM Plex Sans"/>
              </a:rPr>
              <a:t>a) Prevenir que el acceso a los Datos Personales, así como a los recursos, sea por usuarios identificados y autorizados; </a:t>
            </a:r>
          </a:p>
          <a:p>
            <a:pPr marL="582928" lvl="1" indent="-291464" algn="just">
              <a:lnSpc>
                <a:spcPts val="4049"/>
              </a:lnSpc>
              <a:buFont typeface="Arial"/>
              <a:buChar char="•"/>
            </a:pPr>
            <a:r>
              <a:rPr lang="en-US" sz="2699">
                <a:solidFill>
                  <a:srgbClr val="2C4359"/>
                </a:solidFill>
                <a:latin typeface="IBM Plex Sans"/>
              </a:rPr>
              <a:t>b) Generar un esquema de privilegios para que el usuario lleve a cabo las actividades que requiere con motivo de sus funciones; </a:t>
            </a:r>
          </a:p>
          <a:p>
            <a:pPr marL="582928" lvl="1" indent="-291464" algn="just">
              <a:lnSpc>
                <a:spcPts val="4049"/>
              </a:lnSpc>
              <a:buFont typeface="Arial"/>
              <a:buChar char="•"/>
            </a:pPr>
            <a:r>
              <a:rPr lang="en-US" sz="2699">
                <a:solidFill>
                  <a:srgbClr val="2C4359"/>
                </a:solidFill>
                <a:latin typeface="IBM Plex Sans"/>
              </a:rPr>
              <a:t>c) Revisar la configuración de seguridad en la adquisición, operación, desarrollo y mantenimiento del software y hardware, y </a:t>
            </a:r>
          </a:p>
          <a:p>
            <a:pPr marL="582928" lvl="1" indent="-291464" algn="just">
              <a:lnSpc>
                <a:spcPts val="4049"/>
              </a:lnSpc>
              <a:buFont typeface="Arial"/>
              <a:buChar char="•"/>
            </a:pPr>
            <a:r>
              <a:rPr lang="en-US" sz="2699">
                <a:solidFill>
                  <a:srgbClr val="2C4359"/>
                </a:solidFill>
                <a:latin typeface="IBM Plex Sans"/>
              </a:rPr>
              <a:t>d) Gestionar las comunicaciones, operaciones y medios de almacenamiento de los recursos informáticos en el Tratamiento de Datos Personales.</a:t>
            </a:r>
          </a:p>
        </p:txBody>
      </p:sp>
      <p:sp>
        <p:nvSpPr>
          <p:cNvPr id="14" name="Freeform 14"/>
          <p:cNvSpPr/>
          <p:nvPr/>
        </p:nvSpPr>
        <p:spPr>
          <a:xfrm>
            <a:off x="13137458" y="5143500"/>
            <a:ext cx="5150542" cy="4410151"/>
          </a:xfrm>
          <a:custGeom>
            <a:avLst/>
            <a:gdLst/>
            <a:ahLst/>
            <a:cxnLst/>
            <a:rect l="l" t="t" r="r" b="b"/>
            <a:pathLst>
              <a:path w="5150542" h="4410151">
                <a:moveTo>
                  <a:pt x="0" y="0"/>
                </a:moveTo>
                <a:lnTo>
                  <a:pt x="5150542" y="0"/>
                </a:lnTo>
                <a:lnTo>
                  <a:pt x="5150542" y="4410151"/>
                </a:lnTo>
                <a:lnTo>
                  <a:pt x="0" y="44101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5"/>
          <p:cNvSpPr txBox="1"/>
          <p:nvPr/>
        </p:nvSpPr>
        <p:spPr>
          <a:xfrm>
            <a:off x="1028700" y="837989"/>
            <a:ext cx="10373542" cy="1524000"/>
          </a:xfrm>
          <a:prstGeom prst="rect">
            <a:avLst/>
          </a:prstGeom>
        </p:spPr>
        <p:txBody>
          <a:bodyPr lIns="0" tIns="0" rIns="0" bIns="0" rtlCol="0" anchor="t">
            <a:spAutoFit/>
          </a:bodyPr>
          <a:lstStyle/>
          <a:p>
            <a:pPr marL="0" lvl="0" indent="0" algn="l">
              <a:lnSpc>
                <a:spcPts val="6000"/>
              </a:lnSpc>
              <a:spcBef>
                <a:spcPct val="0"/>
              </a:spcBef>
            </a:pPr>
            <a:r>
              <a:rPr lang="en-US" sz="5000">
                <a:solidFill>
                  <a:srgbClr val="2C4359"/>
                </a:solidFill>
                <a:latin typeface="IBM Plex Sans Bold"/>
              </a:rPr>
              <a:t>MEDIDAS DE SEGURIDAD TÉCNICAS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04146" y="1797528"/>
            <a:ext cx="6709012" cy="8229600"/>
          </a:xfrm>
          <a:custGeom>
            <a:avLst/>
            <a:gdLst/>
            <a:ahLst/>
            <a:cxnLst/>
            <a:rect l="l" t="t" r="r" b="b"/>
            <a:pathLst>
              <a:path w="6709012" h="8229600">
                <a:moveTo>
                  <a:pt x="0" y="0"/>
                </a:moveTo>
                <a:lnTo>
                  <a:pt x="6709012" y="0"/>
                </a:lnTo>
                <a:lnTo>
                  <a:pt x="6709012" y="8229600"/>
                </a:lnTo>
                <a:lnTo>
                  <a:pt x="0" y="8229600"/>
                </a:lnTo>
                <a:lnTo>
                  <a:pt x="0" y="0"/>
                </a:lnTo>
                <a:close/>
              </a:path>
            </a:pathLst>
          </a:custGeom>
          <a:blipFill>
            <a:blip r:embed="rId2"/>
            <a:stretch>
              <a:fillRect l="-8405"/>
            </a:stretch>
          </a:blipFill>
        </p:spPr>
      </p:sp>
      <p:sp>
        <p:nvSpPr>
          <p:cNvPr id="3" name="AutoShape 3"/>
          <p:cNvSpPr/>
          <p:nvPr/>
        </p:nvSpPr>
        <p:spPr>
          <a:xfrm rot="-3924386">
            <a:off x="14998660" y="-7765362"/>
            <a:ext cx="8854294" cy="12711127"/>
          </a:xfrm>
          <a:prstGeom prst="rect">
            <a:avLst/>
          </a:prstGeom>
          <a:solidFill>
            <a:srgbClr val="446969"/>
          </a:solidFill>
        </p:spPr>
      </p:sp>
      <p:sp>
        <p:nvSpPr>
          <p:cNvPr id="4" name="Freeform 4"/>
          <p:cNvSpPr/>
          <p:nvPr/>
        </p:nvSpPr>
        <p:spPr>
          <a:xfrm>
            <a:off x="15065166" y="197931"/>
            <a:ext cx="2945615" cy="1280115"/>
          </a:xfrm>
          <a:custGeom>
            <a:avLst/>
            <a:gdLst/>
            <a:ahLst/>
            <a:cxnLst/>
            <a:rect l="l" t="t" r="r" b="b"/>
            <a:pathLst>
              <a:path w="2945615" h="1280115">
                <a:moveTo>
                  <a:pt x="0" y="0"/>
                </a:moveTo>
                <a:lnTo>
                  <a:pt x="2945615" y="0"/>
                </a:lnTo>
                <a:lnTo>
                  <a:pt x="2945615" y="1280116"/>
                </a:lnTo>
                <a:lnTo>
                  <a:pt x="0" y="1280116"/>
                </a:lnTo>
                <a:lnTo>
                  <a:pt x="0" y="0"/>
                </a:lnTo>
                <a:close/>
              </a:path>
            </a:pathLst>
          </a:custGeom>
          <a:blipFill>
            <a:blip r:embed="rId3"/>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028700" y="333164"/>
            <a:ext cx="10373542" cy="1000125"/>
          </a:xfrm>
          <a:prstGeom prst="rect">
            <a:avLst/>
          </a:prstGeom>
        </p:spPr>
        <p:txBody>
          <a:bodyPr lIns="0" tIns="0" rIns="0" bIns="0" rtlCol="0" anchor="t">
            <a:spAutoFit/>
          </a:bodyPr>
          <a:lstStyle/>
          <a:p>
            <a:pPr marL="0" lvl="0" indent="0" algn="l">
              <a:lnSpc>
                <a:spcPts val="7800"/>
              </a:lnSpc>
              <a:spcBef>
                <a:spcPct val="0"/>
              </a:spcBef>
            </a:pPr>
            <a:r>
              <a:rPr lang="en-US" sz="6500">
                <a:solidFill>
                  <a:srgbClr val="2C4359"/>
                </a:solidFill>
                <a:latin typeface="IBM Plex Sans Bold"/>
              </a:rPr>
              <a:t>EJEMPLOS:</a:t>
            </a:r>
          </a:p>
        </p:txBody>
      </p:sp>
      <p:sp>
        <p:nvSpPr>
          <p:cNvPr id="15" name="TextBox 15"/>
          <p:cNvSpPr txBox="1"/>
          <p:nvPr/>
        </p:nvSpPr>
        <p:spPr>
          <a:xfrm>
            <a:off x="385300" y="2268855"/>
            <a:ext cx="13019896" cy="6989445"/>
          </a:xfrm>
          <a:prstGeom prst="rect">
            <a:avLst/>
          </a:prstGeom>
        </p:spPr>
        <p:txBody>
          <a:bodyPr lIns="0" tIns="0" rIns="0" bIns="0" rtlCol="0" anchor="t">
            <a:spAutoFit/>
          </a:bodyPr>
          <a:lstStyle/>
          <a:p>
            <a:pPr marL="496571" lvl="1" indent="-248285" algn="just">
              <a:lnSpc>
                <a:spcPts val="3450"/>
              </a:lnSpc>
              <a:buFont typeface="Arial"/>
              <a:buChar char="•"/>
            </a:pPr>
            <a:r>
              <a:rPr lang="en-US" sz="2300">
                <a:solidFill>
                  <a:srgbClr val="2C4359"/>
                </a:solidFill>
                <a:latin typeface="IBM Plex Sans"/>
              </a:rPr>
              <a:t>Encriptación y cifrado de los datos</a:t>
            </a:r>
          </a:p>
          <a:p>
            <a:pPr marL="496571" lvl="1" indent="-248285" algn="just">
              <a:lnSpc>
                <a:spcPts val="3450"/>
              </a:lnSpc>
              <a:buFont typeface="Arial"/>
              <a:buChar char="•"/>
            </a:pPr>
            <a:r>
              <a:rPr lang="en-US" sz="2300">
                <a:solidFill>
                  <a:srgbClr val="2C4359"/>
                </a:solidFill>
                <a:latin typeface="IBM Plex Sans"/>
              </a:rPr>
              <a:t>Copias de seguridad, resguardos o backups</a:t>
            </a:r>
          </a:p>
          <a:p>
            <a:pPr marL="496571" lvl="1" indent="-248285" algn="just">
              <a:lnSpc>
                <a:spcPts val="3450"/>
              </a:lnSpc>
              <a:buFont typeface="Arial"/>
              <a:buChar char="•"/>
            </a:pPr>
            <a:r>
              <a:rPr lang="en-US" sz="2300">
                <a:solidFill>
                  <a:srgbClr val="2C4359"/>
                </a:solidFill>
                <a:latin typeface="IBM Plex Sans"/>
              </a:rPr>
              <a:t>Almacenamiento en dos ubicaciones diferentes; atención de fallas de equipo electrónico y de cómputo</a:t>
            </a:r>
          </a:p>
          <a:p>
            <a:pPr marL="496571" lvl="1" indent="-248285" algn="just">
              <a:lnSpc>
                <a:spcPts val="3450"/>
              </a:lnSpc>
              <a:buFont typeface="Arial"/>
              <a:buChar char="•"/>
            </a:pPr>
            <a:r>
              <a:rPr lang="en-US" sz="2300">
                <a:solidFill>
                  <a:srgbClr val="2C4359"/>
                </a:solidFill>
                <a:latin typeface="IBM Plex Sans"/>
              </a:rPr>
              <a:t>Indicación de software autorizado</a:t>
            </a:r>
          </a:p>
          <a:p>
            <a:pPr marL="496571" lvl="1" indent="-248285" algn="just">
              <a:lnSpc>
                <a:spcPts val="3450"/>
              </a:lnSpc>
              <a:buFont typeface="Arial"/>
              <a:buChar char="•"/>
            </a:pPr>
            <a:r>
              <a:rPr lang="en-US" sz="2300">
                <a:solidFill>
                  <a:srgbClr val="2C4359"/>
                </a:solidFill>
                <a:latin typeface="IBM Plex Sans"/>
              </a:rPr>
              <a:t>Deshabilitación o cancelación de puertos de comunicación (USB, paralelo, serial, etc.),</a:t>
            </a:r>
          </a:p>
          <a:p>
            <a:pPr algn="just">
              <a:lnSpc>
                <a:spcPts val="3450"/>
              </a:lnSpc>
            </a:pPr>
            <a:r>
              <a:rPr lang="en-US" sz="2300">
                <a:solidFill>
                  <a:srgbClr val="2C4359"/>
                </a:solidFill>
                <a:latin typeface="IBM Plex Sans"/>
              </a:rPr>
              <a:t>•dispositivos de almacenamiento removible (unidades de disco flexible, quemadores de CD/DVD, etc.), dispositivos de conexión inalámbrica (Wi-Fi, Bluetooth, infrarrojo, etc,)</a:t>
            </a:r>
          </a:p>
          <a:p>
            <a:pPr marL="496571" lvl="1" indent="-248285" algn="just">
              <a:lnSpc>
                <a:spcPts val="3450"/>
              </a:lnSpc>
              <a:buFont typeface="Arial"/>
              <a:buChar char="•"/>
            </a:pPr>
            <a:r>
              <a:rPr lang="en-US" sz="2300">
                <a:solidFill>
                  <a:srgbClr val="2C4359"/>
                </a:solidFill>
                <a:latin typeface="IBM Plex Sans"/>
              </a:rPr>
              <a:t>Realización de labores de mantenimiento, preventivo y correctivo, de equipos electrónicos y de cómputo; </a:t>
            </a:r>
          </a:p>
          <a:p>
            <a:pPr marL="496571" lvl="1" indent="-248285" algn="just">
              <a:lnSpc>
                <a:spcPts val="3450"/>
              </a:lnSpc>
              <a:buFont typeface="Arial"/>
              <a:buChar char="•"/>
            </a:pPr>
            <a:r>
              <a:rPr lang="en-US" sz="2300">
                <a:solidFill>
                  <a:srgbClr val="2C4359"/>
                </a:solidFill>
                <a:latin typeface="IBM Plex Sans"/>
              </a:rPr>
              <a:t>Brindar soporte técnico de equipos, sistemas, programas de software, etc.</a:t>
            </a:r>
          </a:p>
          <a:p>
            <a:pPr marL="496571" lvl="1" indent="-248285" algn="just">
              <a:lnSpc>
                <a:spcPts val="3450"/>
              </a:lnSpc>
              <a:buFont typeface="Arial"/>
              <a:buChar char="•"/>
            </a:pPr>
            <a:r>
              <a:rPr lang="en-US" sz="2300">
                <a:solidFill>
                  <a:srgbClr val="2C4359"/>
                </a:solidFill>
                <a:latin typeface="IBM Plex Sans"/>
              </a:rPr>
              <a:t>Instalación de firewalls, antivirus, watchdogs, mecanismos para evitar la pérdida y filtración de datos (data loss prevention); </a:t>
            </a:r>
          </a:p>
          <a:p>
            <a:pPr marL="496571" lvl="1" indent="-248285" algn="just">
              <a:lnSpc>
                <a:spcPts val="3450"/>
              </a:lnSpc>
              <a:buFont typeface="Arial"/>
              <a:buChar char="•"/>
            </a:pPr>
            <a:r>
              <a:rPr lang="en-US" sz="2300">
                <a:solidFill>
                  <a:srgbClr val="2C4359"/>
                </a:solidFill>
                <a:latin typeface="IBM Plex Sans"/>
              </a:rPr>
              <a:t>Segregación de funciones mediante perfiles de acceso</a:t>
            </a:r>
          </a:p>
          <a:p>
            <a:pPr marL="496571" lvl="1" indent="-248285" algn="just">
              <a:lnSpc>
                <a:spcPts val="3450"/>
              </a:lnSpc>
              <a:buFont typeface="Arial"/>
              <a:buChar char="•"/>
            </a:pPr>
            <a:r>
              <a:rPr lang="en-US" sz="2300">
                <a:solidFill>
                  <a:srgbClr val="2C4359"/>
                </a:solidFill>
                <a:latin typeface="IBM Plex Sans"/>
              </a:rPr>
              <a:t>Mecanismos de control de acceso</a:t>
            </a:r>
          </a:p>
          <a:p>
            <a:pPr marL="496571" lvl="1" indent="-248285" algn="just">
              <a:lnSpc>
                <a:spcPts val="3450"/>
              </a:lnSpc>
              <a:buFont typeface="Arial"/>
              <a:buChar char="•"/>
            </a:pPr>
            <a:r>
              <a:rPr lang="en-US" sz="2300">
                <a:solidFill>
                  <a:srgbClr val="2C4359"/>
                </a:solidFill>
                <a:latin typeface="IBM Plex Sans"/>
              </a:rPr>
              <a:t>Monitorización del uso de datos personales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5411" y="0"/>
            <a:ext cx="6566005" cy="9818326"/>
          </a:xfrm>
          <a:custGeom>
            <a:avLst/>
            <a:gdLst/>
            <a:ahLst/>
            <a:cxnLst/>
            <a:rect l="l" t="t" r="r" b="b"/>
            <a:pathLst>
              <a:path w="6566005" h="9818326">
                <a:moveTo>
                  <a:pt x="0" y="0"/>
                </a:moveTo>
                <a:lnTo>
                  <a:pt x="6566006" y="0"/>
                </a:lnTo>
                <a:lnTo>
                  <a:pt x="6566006" y="9818326"/>
                </a:lnTo>
                <a:lnTo>
                  <a:pt x="0" y="9818326"/>
                </a:lnTo>
                <a:lnTo>
                  <a:pt x="0" y="0"/>
                </a:lnTo>
                <a:close/>
              </a:path>
            </a:pathLst>
          </a:custGeom>
          <a:blipFill>
            <a:blip r:embed="rId2"/>
            <a:stretch>
              <a:fillRect l="-92119" r="-31899"/>
            </a:stretch>
          </a:blipFill>
        </p:spPr>
      </p:sp>
      <p:sp>
        <p:nvSpPr>
          <p:cNvPr id="3" name="AutoShape 3"/>
          <p:cNvSpPr/>
          <p:nvPr/>
        </p:nvSpPr>
        <p:spPr>
          <a:xfrm rot="-3898149">
            <a:off x="653522" y="6991701"/>
            <a:ext cx="3876006" cy="7604108"/>
          </a:xfrm>
          <a:prstGeom prst="rect">
            <a:avLst/>
          </a:prstGeom>
          <a:solidFill>
            <a:srgbClr val="2C4359"/>
          </a:solidFill>
        </p:spPr>
      </p:sp>
      <p:sp>
        <p:nvSpPr>
          <p:cNvPr id="4" name="AutoShape 4"/>
          <p:cNvSpPr/>
          <p:nvPr/>
        </p:nvSpPr>
        <p:spPr>
          <a:xfrm rot="2470852">
            <a:off x="15431288" y="-2082670"/>
            <a:ext cx="7543000" cy="3964289"/>
          </a:xfrm>
          <a:prstGeom prst="rect">
            <a:avLst/>
          </a:prstGeom>
          <a:solidFill>
            <a:srgbClr val="D3D4D6"/>
          </a:solid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71658" y="8738141"/>
            <a:ext cx="2966028" cy="1288986"/>
          </a:xfrm>
          <a:custGeom>
            <a:avLst/>
            <a:gdLst/>
            <a:ahLst/>
            <a:cxnLst/>
            <a:rect l="l" t="t" r="r" b="b"/>
            <a:pathLst>
              <a:path w="2966028" h="1288986">
                <a:moveTo>
                  <a:pt x="0" y="0"/>
                </a:moveTo>
                <a:lnTo>
                  <a:pt x="2966028" y="0"/>
                </a:lnTo>
                <a:lnTo>
                  <a:pt x="2966028" y="1288987"/>
                </a:lnTo>
                <a:lnTo>
                  <a:pt x="0" y="1288987"/>
                </a:lnTo>
                <a:lnTo>
                  <a:pt x="0" y="0"/>
                </a:lnTo>
                <a:close/>
              </a:path>
            </a:pathLst>
          </a:custGeom>
          <a:blipFill>
            <a:blip r:embed="rId3"/>
            <a:stretch>
              <a:fillRect/>
            </a:stretch>
          </a:blipFill>
        </p:spPr>
      </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872103" y="1790700"/>
            <a:ext cx="11875890" cy="7467600"/>
          </a:xfrm>
          <a:prstGeom prst="rect">
            <a:avLst/>
          </a:prstGeom>
        </p:spPr>
        <p:txBody>
          <a:bodyPr lIns="0" tIns="0" rIns="0" bIns="0" rtlCol="0" anchor="t">
            <a:spAutoFit/>
          </a:bodyPr>
          <a:lstStyle/>
          <a:p>
            <a:pPr marL="539749" lvl="1" indent="-269875" algn="just">
              <a:lnSpc>
                <a:spcPts val="2624"/>
              </a:lnSpc>
              <a:buFont typeface="Arial"/>
              <a:buChar char="•"/>
            </a:pPr>
            <a:r>
              <a:rPr lang="en-US" sz="2499">
                <a:solidFill>
                  <a:srgbClr val="2C4359"/>
                </a:solidFill>
                <a:latin typeface="IBM Plex Sans"/>
              </a:rPr>
              <a:t>Crear políticas internas para la gestión y Tratamiento de los Datos Personales, que tomen en cuenta el contexto en el que ocurren los Tratamientos y el ciclo de vida de los Datos Personales, es decir, su obtención, uso y posterior supresión;</a:t>
            </a:r>
          </a:p>
          <a:p>
            <a:pPr algn="just">
              <a:lnSpc>
                <a:spcPts val="2624"/>
              </a:lnSpc>
            </a:pPr>
            <a:endParaRPr lang="en-US" sz="2499">
              <a:solidFill>
                <a:srgbClr val="2C4359"/>
              </a:solidFill>
              <a:latin typeface="IBM Plex Sans"/>
            </a:endParaRPr>
          </a:p>
          <a:p>
            <a:pPr marL="539749" lvl="1" indent="-269875" algn="just">
              <a:lnSpc>
                <a:spcPts val="2624"/>
              </a:lnSpc>
              <a:buFont typeface="Arial"/>
              <a:buChar char="•"/>
            </a:pPr>
            <a:r>
              <a:rPr lang="en-US" sz="2499">
                <a:solidFill>
                  <a:srgbClr val="2C4359"/>
                </a:solidFill>
                <a:latin typeface="IBM Plex Sans"/>
              </a:rPr>
              <a:t>Definir las funciones y obligaciones del personal involucrado en el Tratamiento de Datos Personales; </a:t>
            </a:r>
          </a:p>
          <a:p>
            <a:pPr algn="just">
              <a:lnSpc>
                <a:spcPts val="2624"/>
              </a:lnSpc>
            </a:pPr>
            <a:endParaRPr lang="en-US" sz="2499">
              <a:solidFill>
                <a:srgbClr val="2C4359"/>
              </a:solidFill>
              <a:latin typeface="IBM Plex Sans"/>
            </a:endParaRPr>
          </a:p>
          <a:p>
            <a:pPr marL="539749" lvl="1" indent="-269875" algn="just">
              <a:lnSpc>
                <a:spcPts val="2624"/>
              </a:lnSpc>
              <a:buFont typeface="Arial"/>
              <a:buChar char="•"/>
            </a:pPr>
            <a:r>
              <a:rPr lang="en-US" sz="2499">
                <a:solidFill>
                  <a:srgbClr val="2C4359"/>
                </a:solidFill>
                <a:latin typeface="IBM Plex Sans"/>
              </a:rPr>
              <a:t>Elaborar un inventario de los Datos Personales y de los sistemas de Tratamiento; </a:t>
            </a:r>
          </a:p>
          <a:p>
            <a:pPr algn="just">
              <a:lnSpc>
                <a:spcPts val="2624"/>
              </a:lnSpc>
            </a:pPr>
            <a:endParaRPr lang="en-US" sz="2499">
              <a:solidFill>
                <a:srgbClr val="2C4359"/>
              </a:solidFill>
              <a:latin typeface="IBM Plex Sans"/>
            </a:endParaRPr>
          </a:p>
          <a:p>
            <a:pPr marL="539749" lvl="1" indent="-269875" algn="just">
              <a:lnSpc>
                <a:spcPts val="2624"/>
              </a:lnSpc>
              <a:buFont typeface="Arial"/>
              <a:buChar char="•"/>
            </a:pPr>
            <a:r>
              <a:rPr lang="en-US" sz="2499">
                <a:solidFill>
                  <a:srgbClr val="2C4359"/>
                </a:solidFill>
                <a:latin typeface="IBM Plex Sans"/>
              </a:rPr>
              <a:t>Realizar un análisis de riesgo de los Datos Personales, considerando las amenazas y vulnerabilidades existentes para los Datos Personales y los recursos involucrados en su Tratamiento, como pueden ser, de manera enunciativa mas no limitativa, hardware, software, personal del Responsable, entre otros; </a:t>
            </a:r>
          </a:p>
          <a:p>
            <a:pPr algn="just">
              <a:lnSpc>
                <a:spcPts val="2624"/>
              </a:lnSpc>
            </a:pPr>
            <a:endParaRPr lang="en-US" sz="2499">
              <a:solidFill>
                <a:srgbClr val="2C4359"/>
              </a:solidFill>
              <a:latin typeface="IBM Plex Sans"/>
            </a:endParaRPr>
          </a:p>
          <a:p>
            <a:pPr marL="539749" lvl="1" indent="-269875" algn="just">
              <a:lnSpc>
                <a:spcPts val="2624"/>
              </a:lnSpc>
              <a:buFont typeface="Arial"/>
              <a:buChar char="•"/>
            </a:pPr>
            <a:r>
              <a:rPr lang="en-US" sz="2499">
                <a:solidFill>
                  <a:srgbClr val="2C4359"/>
                </a:solidFill>
                <a:latin typeface="IBM Plex Sans"/>
              </a:rPr>
              <a:t>Realizar un análisis de brecha, comparando las medidas de seguridad existentes contra las faltantes en la organización del Responsable; </a:t>
            </a:r>
          </a:p>
          <a:p>
            <a:pPr algn="just">
              <a:lnSpc>
                <a:spcPts val="2624"/>
              </a:lnSpc>
            </a:pPr>
            <a:endParaRPr lang="en-US" sz="2499">
              <a:solidFill>
                <a:srgbClr val="2C4359"/>
              </a:solidFill>
              <a:latin typeface="IBM Plex Sans"/>
            </a:endParaRPr>
          </a:p>
          <a:p>
            <a:pPr marL="539749" lvl="1" indent="-269875" algn="just">
              <a:lnSpc>
                <a:spcPts val="2624"/>
              </a:lnSpc>
              <a:buFont typeface="Arial"/>
              <a:buChar char="•"/>
            </a:pPr>
            <a:r>
              <a:rPr lang="en-US" sz="2499">
                <a:solidFill>
                  <a:srgbClr val="2C4359"/>
                </a:solidFill>
                <a:latin typeface="IBM Plex Sans"/>
              </a:rPr>
              <a:t>Elaborar un plan de trabajo para la implementación de las medidas de seguridad faltantes, así como las medidas para el cumplimiento cotidiano de las políticas de gestión y Tratamiento de los Datos Personales; </a:t>
            </a:r>
          </a:p>
        </p:txBody>
      </p:sp>
      <p:sp>
        <p:nvSpPr>
          <p:cNvPr id="16" name="TextBox 16"/>
          <p:cNvSpPr txBox="1"/>
          <p:nvPr/>
        </p:nvSpPr>
        <p:spPr>
          <a:xfrm>
            <a:off x="6957148" y="574675"/>
            <a:ext cx="9705800" cy="931546"/>
          </a:xfrm>
          <a:prstGeom prst="rect">
            <a:avLst/>
          </a:prstGeom>
        </p:spPr>
        <p:txBody>
          <a:bodyPr lIns="0" tIns="0" rIns="0" bIns="0" rtlCol="0" anchor="t">
            <a:spAutoFit/>
          </a:bodyPr>
          <a:lstStyle/>
          <a:p>
            <a:pPr algn="ctr">
              <a:lnSpc>
                <a:spcPts val="3779"/>
              </a:lnSpc>
              <a:spcBef>
                <a:spcPct val="0"/>
              </a:spcBef>
            </a:pPr>
            <a:r>
              <a:rPr lang="en-US" sz="2699">
                <a:solidFill>
                  <a:srgbClr val="2C4359"/>
                </a:solidFill>
                <a:latin typeface="IBM Plex Sans Bold"/>
              </a:rPr>
              <a:t>ACTIVIDADES QUE DEBEN REALIZAR LOS RESPONSABLES PARA ESTABLECER Y MANTENER MEDIDAS DE SEGURIDAD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5411" y="0"/>
            <a:ext cx="6566005" cy="9818326"/>
          </a:xfrm>
          <a:custGeom>
            <a:avLst/>
            <a:gdLst/>
            <a:ahLst/>
            <a:cxnLst/>
            <a:rect l="l" t="t" r="r" b="b"/>
            <a:pathLst>
              <a:path w="6566005" h="9818326">
                <a:moveTo>
                  <a:pt x="0" y="0"/>
                </a:moveTo>
                <a:lnTo>
                  <a:pt x="6566006" y="0"/>
                </a:lnTo>
                <a:lnTo>
                  <a:pt x="6566006" y="9818326"/>
                </a:lnTo>
                <a:lnTo>
                  <a:pt x="0" y="9818326"/>
                </a:lnTo>
                <a:lnTo>
                  <a:pt x="0" y="0"/>
                </a:lnTo>
                <a:close/>
              </a:path>
            </a:pathLst>
          </a:custGeom>
          <a:blipFill>
            <a:blip r:embed="rId2"/>
            <a:stretch>
              <a:fillRect l="-62009" r="-62009"/>
            </a:stretch>
          </a:blipFill>
        </p:spPr>
      </p:sp>
      <p:sp>
        <p:nvSpPr>
          <p:cNvPr id="3" name="AutoShape 3"/>
          <p:cNvSpPr/>
          <p:nvPr/>
        </p:nvSpPr>
        <p:spPr>
          <a:xfrm rot="-3898149">
            <a:off x="653522" y="6991701"/>
            <a:ext cx="3876006" cy="7604108"/>
          </a:xfrm>
          <a:prstGeom prst="rect">
            <a:avLst/>
          </a:prstGeom>
          <a:solidFill>
            <a:srgbClr val="2C4359"/>
          </a:solidFill>
        </p:spPr>
      </p:sp>
      <p:sp>
        <p:nvSpPr>
          <p:cNvPr id="4" name="AutoShape 4"/>
          <p:cNvSpPr/>
          <p:nvPr/>
        </p:nvSpPr>
        <p:spPr>
          <a:xfrm rot="2470852">
            <a:off x="15431288" y="-2082670"/>
            <a:ext cx="7543000" cy="3964289"/>
          </a:xfrm>
          <a:prstGeom prst="rect">
            <a:avLst/>
          </a:prstGeom>
          <a:solidFill>
            <a:srgbClr val="D3D4D6"/>
          </a:solid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71658" y="8738141"/>
            <a:ext cx="2966028" cy="1288986"/>
          </a:xfrm>
          <a:custGeom>
            <a:avLst/>
            <a:gdLst/>
            <a:ahLst/>
            <a:cxnLst/>
            <a:rect l="l" t="t" r="r" b="b"/>
            <a:pathLst>
              <a:path w="2966028" h="1288986">
                <a:moveTo>
                  <a:pt x="0" y="0"/>
                </a:moveTo>
                <a:lnTo>
                  <a:pt x="2966028" y="0"/>
                </a:lnTo>
                <a:lnTo>
                  <a:pt x="2966028" y="1288987"/>
                </a:lnTo>
                <a:lnTo>
                  <a:pt x="0" y="1288987"/>
                </a:lnTo>
                <a:lnTo>
                  <a:pt x="0" y="0"/>
                </a:lnTo>
                <a:close/>
              </a:path>
            </a:pathLst>
          </a:custGeom>
          <a:blipFill>
            <a:blip r:embed="rId3"/>
            <a:stretch>
              <a:fillRect/>
            </a:stretch>
          </a:blipFill>
        </p:spPr>
      </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623221" y="1552969"/>
            <a:ext cx="10636079" cy="2733675"/>
          </a:xfrm>
          <a:prstGeom prst="rect">
            <a:avLst/>
          </a:prstGeom>
        </p:spPr>
        <p:txBody>
          <a:bodyPr lIns="0" tIns="0" rIns="0" bIns="0" rtlCol="0" anchor="t">
            <a:spAutoFit/>
          </a:bodyPr>
          <a:lstStyle/>
          <a:p>
            <a:pPr marL="539749" lvl="1" indent="-269875" algn="just">
              <a:lnSpc>
                <a:spcPts val="3149"/>
              </a:lnSpc>
              <a:buFont typeface="Arial"/>
              <a:buChar char="•"/>
            </a:pPr>
            <a:r>
              <a:rPr lang="en-US" sz="2499">
                <a:solidFill>
                  <a:srgbClr val="2C4359"/>
                </a:solidFill>
                <a:latin typeface="IBM Plex Sans"/>
              </a:rPr>
              <a:t>Monitorear y revisar de manera periódica las medidas de seguridad implementadas, así como las amenazas y vulneraciones a las que están sujetos los Datos Personales, y </a:t>
            </a:r>
          </a:p>
          <a:p>
            <a:pPr algn="just">
              <a:lnSpc>
                <a:spcPts val="3149"/>
              </a:lnSpc>
            </a:pPr>
            <a:endParaRPr lang="en-US" sz="2499">
              <a:solidFill>
                <a:srgbClr val="2C4359"/>
              </a:solidFill>
              <a:latin typeface="IBM Plex Sans"/>
            </a:endParaRPr>
          </a:p>
          <a:p>
            <a:pPr marL="539749" lvl="1" indent="-269875" algn="just">
              <a:lnSpc>
                <a:spcPts val="3149"/>
              </a:lnSpc>
              <a:buFont typeface="Arial"/>
              <a:buChar char="•"/>
            </a:pPr>
            <a:r>
              <a:rPr lang="en-US" sz="2499">
                <a:solidFill>
                  <a:srgbClr val="2C4359"/>
                </a:solidFill>
                <a:latin typeface="IBM Plex Sans"/>
              </a:rPr>
              <a:t>Diseñar y aplicar diferentes niveles de capacitación de su personal, dependiendo de sus roles y responsabilidades respecto del Tratamiento de los Datos Personales.</a:t>
            </a:r>
          </a:p>
        </p:txBody>
      </p:sp>
      <p:sp>
        <p:nvSpPr>
          <p:cNvPr id="16" name="TextBox 16"/>
          <p:cNvSpPr txBox="1"/>
          <p:nvPr/>
        </p:nvSpPr>
        <p:spPr>
          <a:xfrm>
            <a:off x="6026729" y="5390273"/>
            <a:ext cx="11721264" cy="3683000"/>
          </a:xfrm>
          <a:prstGeom prst="rect">
            <a:avLst/>
          </a:prstGeom>
        </p:spPr>
        <p:txBody>
          <a:bodyPr lIns="0" tIns="0" rIns="0" bIns="0" rtlCol="0" anchor="t">
            <a:spAutoFit/>
          </a:bodyPr>
          <a:lstStyle/>
          <a:p>
            <a:pPr algn="just">
              <a:lnSpc>
                <a:spcPts val="3249"/>
              </a:lnSpc>
            </a:pPr>
            <a:r>
              <a:rPr lang="en-US" sz="2499">
                <a:solidFill>
                  <a:srgbClr val="2C4359"/>
                </a:solidFill>
                <a:latin typeface="IBM Plex Sans"/>
              </a:rPr>
              <a:t>Estas acciones relacionadas con las medidas de seguridad para el Tratamiento de los Datos Personales deberán estar documentadas y contenidas en un </a:t>
            </a:r>
            <a:r>
              <a:rPr lang="en-US" sz="2499">
                <a:solidFill>
                  <a:srgbClr val="2C4359"/>
                </a:solidFill>
                <a:latin typeface="IBM Plex Sans Bold"/>
              </a:rPr>
              <a:t>SISTEMA DE GESTIÓN. </a:t>
            </a:r>
          </a:p>
          <a:p>
            <a:pPr algn="just">
              <a:lnSpc>
                <a:spcPts val="3249"/>
              </a:lnSpc>
            </a:pPr>
            <a:endParaRPr lang="en-US" sz="2499">
              <a:solidFill>
                <a:srgbClr val="2C4359"/>
              </a:solidFill>
              <a:latin typeface="IBM Plex Sans Bold"/>
            </a:endParaRPr>
          </a:p>
          <a:p>
            <a:pPr algn="just">
              <a:lnSpc>
                <a:spcPts val="3249"/>
              </a:lnSpc>
            </a:pPr>
            <a:r>
              <a:rPr lang="en-US" sz="2499">
                <a:solidFill>
                  <a:srgbClr val="2C4359"/>
                </a:solidFill>
                <a:latin typeface="IBM Plex Sans"/>
              </a:rPr>
              <a:t>Sistema de gestión al conjunto de elementos y actividades interrelacionadas para establecer, implementar, operar, monitorear, revisar, mantener y mejorar el Tratamiento y seguridad de los Datos Personales, de conformidad con lo previsto en la Ley y las disposiciones que le resulten aplicables en la materia.</a:t>
            </a:r>
          </a:p>
          <a:p>
            <a:pPr algn="just">
              <a:lnSpc>
                <a:spcPts val="3249"/>
              </a:lnSpc>
            </a:pPr>
            <a:endParaRPr lang="en-US" sz="2499">
              <a:solidFill>
                <a:srgbClr val="2C4359"/>
              </a:solidFill>
              <a:latin typeface="IBM Plex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924386">
            <a:off x="14998660" y="-7765362"/>
            <a:ext cx="8854294" cy="12711127"/>
          </a:xfrm>
          <a:prstGeom prst="rect">
            <a:avLst/>
          </a:prstGeom>
          <a:solidFill>
            <a:srgbClr val="446969"/>
          </a:solidFill>
        </p:spPr>
      </p:sp>
      <p:sp>
        <p:nvSpPr>
          <p:cNvPr id="3" name="Freeform 3"/>
          <p:cNvSpPr/>
          <p:nvPr/>
        </p:nvSpPr>
        <p:spPr>
          <a:xfrm>
            <a:off x="15065166" y="197931"/>
            <a:ext cx="2945615" cy="1280115"/>
          </a:xfrm>
          <a:custGeom>
            <a:avLst/>
            <a:gdLst/>
            <a:ahLst/>
            <a:cxnLst/>
            <a:rect l="l" t="t" r="r" b="b"/>
            <a:pathLst>
              <a:path w="2945615" h="1280115">
                <a:moveTo>
                  <a:pt x="0" y="0"/>
                </a:moveTo>
                <a:lnTo>
                  <a:pt x="2945615" y="0"/>
                </a:lnTo>
                <a:lnTo>
                  <a:pt x="2945615" y="1280116"/>
                </a:lnTo>
                <a:lnTo>
                  <a:pt x="0" y="1280116"/>
                </a:lnTo>
                <a:lnTo>
                  <a:pt x="0" y="0"/>
                </a:lnTo>
                <a:close/>
              </a:path>
            </a:pathLst>
          </a:custGeom>
          <a:blipFill>
            <a:blip r:embed="rId2"/>
            <a:stretch>
              <a:fillRect/>
            </a:stretch>
          </a:blipFill>
        </p:spPr>
      </p:sp>
      <p:grpSp>
        <p:nvGrpSpPr>
          <p:cNvPr id="4" name="Group 4"/>
          <p:cNvGrpSpPr/>
          <p:nvPr/>
        </p:nvGrpSpPr>
        <p:grpSpPr>
          <a:xfrm>
            <a:off x="0" y="9767255"/>
            <a:ext cx="6026729" cy="519745"/>
            <a:chOff x="0" y="0"/>
            <a:chExt cx="1587287" cy="136887"/>
          </a:xfrm>
        </p:grpSpPr>
        <p:sp>
          <p:nvSpPr>
            <p:cNvPr id="5" name="Freeform 5"/>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536088" y="2696805"/>
            <a:ext cx="13019896" cy="5933694"/>
          </a:xfrm>
          <a:prstGeom prst="rect">
            <a:avLst/>
          </a:prstGeom>
        </p:spPr>
        <p:txBody>
          <a:bodyPr lIns="0" tIns="0" rIns="0" bIns="0" rtlCol="0" anchor="t">
            <a:spAutoFit/>
          </a:bodyPr>
          <a:lstStyle/>
          <a:p>
            <a:pPr algn="just">
              <a:lnSpc>
                <a:spcPts val="4292"/>
              </a:lnSpc>
            </a:pPr>
            <a:r>
              <a:rPr lang="en-US" sz="2699">
                <a:solidFill>
                  <a:srgbClr val="2C4359"/>
                </a:solidFill>
                <a:latin typeface="IBM Plex Sans"/>
              </a:rPr>
              <a:t>De manera particular, el Responsable deberá elaborar un Documento de Seguridad que contenga, al menos, lo siguiente:</a:t>
            </a:r>
          </a:p>
          <a:p>
            <a:pPr algn="just">
              <a:lnSpc>
                <a:spcPts val="4292"/>
              </a:lnSpc>
            </a:pPr>
            <a:endParaRPr lang="en-US" sz="2699">
              <a:solidFill>
                <a:srgbClr val="2C4359"/>
              </a:solidFill>
              <a:latin typeface="IBM Plex Sans"/>
            </a:endParaRPr>
          </a:p>
          <a:p>
            <a:pPr algn="just">
              <a:lnSpc>
                <a:spcPts val="4292"/>
              </a:lnSpc>
            </a:pPr>
            <a:r>
              <a:rPr lang="en-US" sz="2699">
                <a:solidFill>
                  <a:srgbClr val="2C4359"/>
                </a:solidFill>
                <a:latin typeface="IBM Plex Sans"/>
              </a:rPr>
              <a:t>     I. El inventario de Datos Personales y de los sistemas de Tratamiento; </a:t>
            </a:r>
          </a:p>
          <a:p>
            <a:pPr algn="just">
              <a:lnSpc>
                <a:spcPts val="4292"/>
              </a:lnSpc>
            </a:pPr>
            <a:r>
              <a:rPr lang="en-US" sz="2699">
                <a:solidFill>
                  <a:srgbClr val="2C4359"/>
                </a:solidFill>
                <a:latin typeface="IBM Plex Sans"/>
              </a:rPr>
              <a:t>    II. Las funciones y obligaciones de las personas que traten Datos Personales; </a:t>
            </a:r>
          </a:p>
          <a:p>
            <a:pPr algn="just">
              <a:lnSpc>
                <a:spcPts val="4292"/>
              </a:lnSpc>
            </a:pPr>
            <a:r>
              <a:rPr lang="en-US" sz="2699">
                <a:solidFill>
                  <a:srgbClr val="2C4359"/>
                </a:solidFill>
                <a:latin typeface="IBM Plex Sans"/>
              </a:rPr>
              <a:t>    III. El análisis de riesgos; </a:t>
            </a:r>
          </a:p>
          <a:p>
            <a:pPr algn="just">
              <a:lnSpc>
                <a:spcPts val="4292"/>
              </a:lnSpc>
            </a:pPr>
            <a:r>
              <a:rPr lang="en-US" sz="2699">
                <a:solidFill>
                  <a:srgbClr val="2C4359"/>
                </a:solidFill>
                <a:latin typeface="IBM Plex Sans"/>
              </a:rPr>
              <a:t>    IV. El análisis de brecha;</a:t>
            </a:r>
          </a:p>
          <a:p>
            <a:pPr algn="just">
              <a:lnSpc>
                <a:spcPts val="4292"/>
              </a:lnSpc>
            </a:pPr>
            <a:r>
              <a:rPr lang="en-US" sz="2699">
                <a:solidFill>
                  <a:srgbClr val="2C4359"/>
                </a:solidFill>
                <a:latin typeface="IBM Plex Sans"/>
              </a:rPr>
              <a:t>    V. El plan de trabajo; </a:t>
            </a:r>
          </a:p>
          <a:p>
            <a:pPr algn="just">
              <a:lnSpc>
                <a:spcPts val="4292"/>
              </a:lnSpc>
            </a:pPr>
            <a:r>
              <a:rPr lang="en-US" sz="2699">
                <a:solidFill>
                  <a:srgbClr val="2C4359"/>
                </a:solidFill>
                <a:latin typeface="IBM Plex Sans"/>
              </a:rPr>
              <a:t>    VI. Los mecanismos de monitoreo y revisión de las medidas de seguridad;</a:t>
            </a:r>
          </a:p>
          <a:p>
            <a:pPr algn="just">
              <a:lnSpc>
                <a:spcPts val="4292"/>
              </a:lnSpc>
            </a:pPr>
            <a:r>
              <a:rPr lang="en-US" sz="2699">
                <a:solidFill>
                  <a:srgbClr val="2C4359"/>
                </a:solidFill>
                <a:latin typeface="IBM Plex Sans"/>
              </a:rPr>
              <a:t>    VII. El programa general de capacitación, y </a:t>
            </a:r>
          </a:p>
          <a:p>
            <a:pPr algn="just">
              <a:lnSpc>
                <a:spcPts val="4292"/>
              </a:lnSpc>
            </a:pPr>
            <a:r>
              <a:rPr lang="en-US" sz="2699">
                <a:solidFill>
                  <a:srgbClr val="2C4359"/>
                </a:solidFill>
                <a:latin typeface="IBM Plex Sans"/>
              </a:rPr>
              <a:t>    VIII. Nombre y cargo del personal del Responsable o Encargado</a:t>
            </a:r>
          </a:p>
        </p:txBody>
      </p:sp>
      <p:sp>
        <p:nvSpPr>
          <p:cNvPr id="14" name="Freeform 14"/>
          <p:cNvSpPr/>
          <p:nvPr/>
        </p:nvSpPr>
        <p:spPr>
          <a:xfrm flipH="1">
            <a:off x="13555984" y="3611788"/>
            <a:ext cx="4732016" cy="6155468"/>
          </a:xfrm>
          <a:custGeom>
            <a:avLst/>
            <a:gdLst/>
            <a:ahLst/>
            <a:cxnLst/>
            <a:rect l="l" t="t" r="r" b="b"/>
            <a:pathLst>
              <a:path w="4732016" h="6155468">
                <a:moveTo>
                  <a:pt x="4732016" y="0"/>
                </a:moveTo>
                <a:lnTo>
                  <a:pt x="0" y="0"/>
                </a:lnTo>
                <a:lnTo>
                  <a:pt x="0" y="6155467"/>
                </a:lnTo>
                <a:lnTo>
                  <a:pt x="4732016" y="6155467"/>
                </a:lnTo>
                <a:lnTo>
                  <a:pt x="4732016"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5"/>
          <p:cNvSpPr txBox="1"/>
          <p:nvPr/>
        </p:nvSpPr>
        <p:spPr>
          <a:xfrm>
            <a:off x="1028700" y="668248"/>
            <a:ext cx="8446809" cy="1990725"/>
          </a:xfrm>
          <a:prstGeom prst="rect">
            <a:avLst/>
          </a:prstGeom>
        </p:spPr>
        <p:txBody>
          <a:bodyPr lIns="0" tIns="0" rIns="0" bIns="0" rtlCol="0" anchor="t">
            <a:spAutoFit/>
          </a:bodyPr>
          <a:lstStyle/>
          <a:p>
            <a:pPr marL="0" lvl="0" indent="0" algn="l">
              <a:lnSpc>
                <a:spcPts val="7800"/>
              </a:lnSpc>
              <a:spcBef>
                <a:spcPct val="0"/>
              </a:spcBef>
            </a:pPr>
            <a:r>
              <a:rPr lang="en-US" sz="6500">
                <a:solidFill>
                  <a:srgbClr val="2C4359"/>
                </a:solidFill>
                <a:latin typeface="IBM Plex Sans Bold"/>
              </a:rPr>
              <a:t>DOCUMENTO DE SEGURIDAD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924386">
            <a:off x="14998660" y="-7765362"/>
            <a:ext cx="8854294" cy="12711127"/>
          </a:xfrm>
          <a:prstGeom prst="rect">
            <a:avLst/>
          </a:prstGeom>
          <a:solidFill>
            <a:srgbClr val="446969"/>
          </a:solidFill>
        </p:spPr>
      </p:sp>
      <p:sp>
        <p:nvSpPr>
          <p:cNvPr id="3" name="Freeform 3"/>
          <p:cNvSpPr/>
          <p:nvPr/>
        </p:nvSpPr>
        <p:spPr>
          <a:xfrm>
            <a:off x="15065166" y="197931"/>
            <a:ext cx="2945615" cy="1280115"/>
          </a:xfrm>
          <a:custGeom>
            <a:avLst/>
            <a:gdLst/>
            <a:ahLst/>
            <a:cxnLst/>
            <a:rect l="l" t="t" r="r" b="b"/>
            <a:pathLst>
              <a:path w="2945615" h="1280115">
                <a:moveTo>
                  <a:pt x="0" y="0"/>
                </a:moveTo>
                <a:lnTo>
                  <a:pt x="2945615" y="0"/>
                </a:lnTo>
                <a:lnTo>
                  <a:pt x="2945615" y="1280116"/>
                </a:lnTo>
                <a:lnTo>
                  <a:pt x="0" y="1280116"/>
                </a:lnTo>
                <a:lnTo>
                  <a:pt x="0" y="0"/>
                </a:lnTo>
                <a:close/>
              </a:path>
            </a:pathLst>
          </a:custGeom>
          <a:blipFill>
            <a:blip r:embed="rId2"/>
            <a:stretch>
              <a:fillRect/>
            </a:stretch>
          </a:blipFill>
        </p:spPr>
      </p:sp>
      <p:grpSp>
        <p:nvGrpSpPr>
          <p:cNvPr id="4" name="Group 4"/>
          <p:cNvGrpSpPr/>
          <p:nvPr/>
        </p:nvGrpSpPr>
        <p:grpSpPr>
          <a:xfrm>
            <a:off x="0" y="9767255"/>
            <a:ext cx="6026729" cy="519745"/>
            <a:chOff x="0" y="0"/>
            <a:chExt cx="1587287" cy="136887"/>
          </a:xfrm>
        </p:grpSpPr>
        <p:sp>
          <p:nvSpPr>
            <p:cNvPr id="5" name="Freeform 5"/>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87927" y="3218555"/>
            <a:ext cx="13019896" cy="4648200"/>
          </a:xfrm>
          <a:prstGeom prst="rect">
            <a:avLst/>
          </a:prstGeom>
        </p:spPr>
        <p:txBody>
          <a:bodyPr lIns="0" tIns="0" rIns="0" bIns="0" rtlCol="0" anchor="t">
            <a:spAutoFit/>
          </a:bodyPr>
          <a:lstStyle/>
          <a:p>
            <a:pPr algn="just">
              <a:lnSpc>
                <a:spcPts val="3749"/>
              </a:lnSpc>
            </a:pPr>
            <a:r>
              <a:rPr lang="en-US" sz="2499">
                <a:solidFill>
                  <a:srgbClr val="2C4359"/>
                </a:solidFill>
                <a:latin typeface="IBM Plex Sans"/>
              </a:rPr>
              <a:t>En todo momento el Titular o su representante podrán solicitar al Responsable el acceso, rectificación, cancelación u oposición al Tratamiento de los Datos Personales.</a:t>
            </a:r>
          </a:p>
          <a:p>
            <a:pPr algn="just">
              <a:lnSpc>
                <a:spcPts val="3749"/>
              </a:lnSpc>
            </a:pPr>
            <a:endParaRPr lang="en-US" sz="2499">
              <a:solidFill>
                <a:srgbClr val="2C4359"/>
              </a:solidFill>
              <a:latin typeface="IBM Plex Sans"/>
            </a:endParaRPr>
          </a:p>
          <a:p>
            <a:pPr algn="just">
              <a:lnSpc>
                <a:spcPts val="3749"/>
              </a:lnSpc>
            </a:pPr>
            <a:r>
              <a:rPr lang="en-US" sz="2499">
                <a:solidFill>
                  <a:srgbClr val="2C4359"/>
                </a:solidFill>
                <a:latin typeface="IBM Plex Sans Bold"/>
              </a:rPr>
              <a:t>ACCESO:</a:t>
            </a:r>
            <a:r>
              <a:rPr lang="en-US" sz="2499">
                <a:solidFill>
                  <a:srgbClr val="2C4359"/>
                </a:solidFill>
                <a:latin typeface="IBM Plex Sans"/>
              </a:rPr>
              <a:t> Derecho del Titular de acceder a sus Datos Personales que obren en posesión del Responsable, así como a conocer la información relacionada con las condiciones, generalidades y particularidades de su Tratamiento. </a:t>
            </a:r>
          </a:p>
          <a:p>
            <a:pPr algn="just">
              <a:lnSpc>
                <a:spcPts val="3749"/>
              </a:lnSpc>
            </a:pPr>
            <a:endParaRPr lang="en-US" sz="2499">
              <a:solidFill>
                <a:srgbClr val="2C4359"/>
              </a:solidFill>
              <a:latin typeface="IBM Plex Sans"/>
            </a:endParaRPr>
          </a:p>
          <a:p>
            <a:pPr algn="just">
              <a:lnSpc>
                <a:spcPts val="3749"/>
              </a:lnSpc>
            </a:pPr>
            <a:r>
              <a:rPr lang="en-US" sz="2499">
                <a:solidFill>
                  <a:srgbClr val="2C4359"/>
                </a:solidFill>
                <a:latin typeface="IBM Plex Sans Bold"/>
              </a:rPr>
              <a:t>RECTIFICACIÓN</a:t>
            </a:r>
            <a:r>
              <a:rPr lang="en-US" sz="2499">
                <a:solidFill>
                  <a:srgbClr val="2C4359"/>
                </a:solidFill>
                <a:latin typeface="IBM Plex Sans"/>
              </a:rPr>
              <a:t>: Derecho del Titular a solicitar al Responsable la rectificación o corrección de sus Datos Personales, cuando éstos resulten ser inexactos, incompletos o no se encuentren actualizados.</a:t>
            </a:r>
          </a:p>
        </p:txBody>
      </p:sp>
      <p:sp>
        <p:nvSpPr>
          <p:cNvPr id="14" name="Freeform 14"/>
          <p:cNvSpPr/>
          <p:nvPr/>
        </p:nvSpPr>
        <p:spPr>
          <a:xfrm flipH="1">
            <a:off x="13354934" y="3294755"/>
            <a:ext cx="5033347" cy="6204433"/>
          </a:xfrm>
          <a:custGeom>
            <a:avLst/>
            <a:gdLst/>
            <a:ahLst/>
            <a:cxnLst/>
            <a:rect l="l" t="t" r="r" b="b"/>
            <a:pathLst>
              <a:path w="5033347" h="6204433">
                <a:moveTo>
                  <a:pt x="5033346" y="0"/>
                </a:moveTo>
                <a:lnTo>
                  <a:pt x="0" y="0"/>
                </a:lnTo>
                <a:lnTo>
                  <a:pt x="0" y="6204433"/>
                </a:lnTo>
                <a:lnTo>
                  <a:pt x="5033346" y="6204433"/>
                </a:lnTo>
                <a:lnTo>
                  <a:pt x="5033346" y="0"/>
                </a:lnTo>
                <a:close/>
              </a:path>
            </a:pathLst>
          </a:custGeom>
          <a:blipFill>
            <a:blip r:embed="rId3"/>
            <a:stretch>
              <a:fillRect/>
            </a:stretch>
          </a:blipFill>
        </p:spPr>
      </p:sp>
      <p:sp>
        <p:nvSpPr>
          <p:cNvPr id="15" name="TextBox 15"/>
          <p:cNvSpPr txBox="1"/>
          <p:nvPr/>
        </p:nvSpPr>
        <p:spPr>
          <a:xfrm>
            <a:off x="2050706" y="847514"/>
            <a:ext cx="10210564" cy="1781175"/>
          </a:xfrm>
          <a:prstGeom prst="rect">
            <a:avLst/>
          </a:prstGeom>
        </p:spPr>
        <p:txBody>
          <a:bodyPr lIns="0" tIns="0" rIns="0" bIns="0" rtlCol="0" anchor="t">
            <a:spAutoFit/>
          </a:bodyPr>
          <a:lstStyle/>
          <a:p>
            <a:pPr marL="0" lvl="0" indent="0" algn="ctr">
              <a:lnSpc>
                <a:spcPts val="3599"/>
              </a:lnSpc>
              <a:spcBef>
                <a:spcPct val="0"/>
              </a:spcBef>
            </a:pPr>
            <a:r>
              <a:rPr lang="en-US" sz="2999">
                <a:solidFill>
                  <a:srgbClr val="2C4359"/>
                </a:solidFill>
                <a:latin typeface="IBM Plex Sans Bold"/>
              </a:rPr>
              <a:t>DERECHOS DE LOS TITULARES DE LOS DATOS PERSONALES Y EL PROCEDIMIENTO PARA SU EJERCICIO DE LOS DERECHOS DE ACCESO, RECTIFICACIÓN, CANCELACIÓN Y OPOSICIÓN (ARCO)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924386">
            <a:off x="14998660" y="-7765362"/>
            <a:ext cx="8854294" cy="12711127"/>
          </a:xfrm>
          <a:prstGeom prst="rect">
            <a:avLst/>
          </a:prstGeom>
          <a:solidFill>
            <a:srgbClr val="446969"/>
          </a:solidFill>
        </p:spPr>
      </p:sp>
      <p:sp>
        <p:nvSpPr>
          <p:cNvPr id="3" name="Freeform 3"/>
          <p:cNvSpPr/>
          <p:nvPr/>
        </p:nvSpPr>
        <p:spPr>
          <a:xfrm>
            <a:off x="15065166" y="197931"/>
            <a:ext cx="2945615" cy="1280115"/>
          </a:xfrm>
          <a:custGeom>
            <a:avLst/>
            <a:gdLst/>
            <a:ahLst/>
            <a:cxnLst/>
            <a:rect l="l" t="t" r="r" b="b"/>
            <a:pathLst>
              <a:path w="2945615" h="1280115">
                <a:moveTo>
                  <a:pt x="0" y="0"/>
                </a:moveTo>
                <a:lnTo>
                  <a:pt x="2945615" y="0"/>
                </a:lnTo>
                <a:lnTo>
                  <a:pt x="2945615" y="1280116"/>
                </a:lnTo>
                <a:lnTo>
                  <a:pt x="0" y="1280116"/>
                </a:lnTo>
                <a:lnTo>
                  <a:pt x="0" y="0"/>
                </a:lnTo>
                <a:close/>
              </a:path>
            </a:pathLst>
          </a:custGeom>
          <a:blipFill>
            <a:blip r:embed="rId2"/>
            <a:stretch>
              <a:fillRect/>
            </a:stretch>
          </a:blipFill>
        </p:spPr>
      </p:sp>
      <p:grpSp>
        <p:nvGrpSpPr>
          <p:cNvPr id="4" name="Group 4"/>
          <p:cNvGrpSpPr/>
          <p:nvPr/>
        </p:nvGrpSpPr>
        <p:grpSpPr>
          <a:xfrm>
            <a:off x="0" y="9767255"/>
            <a:ext cx="6026729" cy="519745"/>
            <a:chOff x="0" y="0"/>
            <a:chExt cx="1587287" cy="136887"/>
          </a:xfrm>
        </p:grpSpPr>
        <p:sp>
          <p:nvSpPr>
            <p:cNvPr id="5" name="Freeform 5"/>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4614492" y="1892588"/>
            <a:ext cx="11381109" cy="6981825"/>
          </a:xfrm>
          <a:prstGeom prst="rect">
            <a:avLst/>
          </a:prstGeom>
        </p:spPr>
        <p:txBody>
          <a:bodyPr lIns="0" tIns="0" rIns="0" bIns="0" rtlCol="0" anchor="t">
            <a:spAutoFit/>
          </a:bodyPr>
          <a:lstStyle/>
          <a:p>
            <a:pPr algn="just">
              <a:lnSpc>
                <a:spcPts val="3749"/>
              </a:lnSpc>
            </a:pPr>
            <a:r>
              <a:rPr lang="en-US" sz="2499">
                <a:solidFill>
                  <a:srgbClr val="2C4359"/>
                </a:solidFill>
                <a:latin typeface="IBM Plex Sans Bold"/>
              </a:rPr>
              <a:t>CANCELACIÓN:</a:t>
            </a:r>
            <a:r>
              <a:rPr lang="en-US" sz="2499">
                <a:solidFill>
                  <a:srgbClr val="2C4359"/>
                </a:solidFill>
                <a:latin typeface="IBM Plex Sans"/>
              </a:rPr>
              <a:t> Derecho del Titular a solicitar la cancelación de sus Datos Personales de los archivos, registros, expedientes y sistemas del Responsable, a fin de que los mismos ya no estén en su posesión. </a:t>
            </a:r>
          </a:p>
          <a:p>
            <a:pPr algn="just">
              <a:lnSpc>
                <a:spcPts val="3749"/>
              </a:lnSpc>
            </a:pPr>
            <a:endParaRPr lang="en-US" sz="2499">
              <a:solidFill>
                <a:srgbClr val="2C4359"/>
              </a:solidFill>
              <a:latin typeface="IBM Plex Sans"/>
            </a:endParaRPr>
          </a:p>
          <a:p>
            <a:pPr algn="just">
              <a:lnSpc>
                <a:spcPts val="3749"/>
              </a:lnSpc>
            </a:pPr>
            <a:r>
              <a:rPr lang="en-US" sz="2499">
                <a:solidFill>
                  <a:srgbClr val="2C4359"/>
                </a:solidFill>
                <a:latin typeface="IBM Plex Sans Bold"/>
              </a:rPr>
              <a:t>OPOSICIÓN:</a:t>
            </a:r>
            <a:r>
              <a:rPr lang="en-US" sz="2499">
                <a:solidFill>
                  <a:srgbClr val="2C4359"/>
                </a:solidFill>
                <a:latin typeface="IBM Plex Sans"/>
              </a:rPr>
              <a:t> El Titular podrá oponerse al Tratamiento de sus Datos Personales o exigir que se cese en el mismo, cuando: </a:t>
            </a:r>
          </a:p>
          <a:p>
            <a:pPr algn="just">
              <a:lnSpc>
                <a:spcPts val="3749"/>
              </a:lnSpc>
            </a:pPr>
            <a:r>
              <a:rPr lang="en-US" sz="2499">
                <a:solidFill>
                  <a:srgbClr val="2C4359"/>
                </a:solidFill>
                <a:latin typeface="IBM Plex Sans"/>
              </a:rPr>
              <a:t>I. Exista una causa legítima y su situación específica así lo requiera, lo cual implica que aun siendo lícito el Tratamiento, el mismo debe cesar para evitar que su persistencia cause un daño o perjuicio al Titular, o </a:t>
            </a:r>
          </a:p>
          <a:p>
            <a:pPr algn="just">
              <a:lnSpc>
                <a:spcPts val="3749"/>
              </a:lnSpc>
            </a:pPr>
            <a:r>
              <a:rPr lang="en-US" sz="2499">
                <a:solidFill>
                  <a:srgbClr val="2C4359"/>
                </a:solidFill>
                <a:latin typeface="IBM Plex Sans"/>
              </a:rPr>
              <a:t>II. Sus Datos Personales sean objeto de un Tratamiento automatizado, el cual le produzca efectos jurídicos no deseados o afecte de manera significativa sus intereses, derechos o libertades, y estén destinados a evaluar, sin intervención humana, determinados aspectos personales del mismo o analizar o predecir, en particular, su rendimiento profesional, situación económica, estado de salud, preferencias sexuales, fiabilidad o comportamiento.</a:t>
            </a:r>
          </a:p>
        </p:txBody>
      </p:sp>
      <p:sp>
        <p:nvSpPr>
          <p:cNvPr id="14" name="Freeform 14"/>
          <p:cNvSpPr/>
          <p:nvPr/>
        </p:nvSpPr>
        <p:spPr>
          <a:xfrm>
            <a:off x="-552889" y="2669980"/>
            <a:ext cx="5033347" cy="6204433"/>
          </a:xfrm>
          <a:custGeom>
            <a:avLst/>
            <a:gdLst/>
            <a:ahLst/>
            <a:cxnLst/>
            <a:rect l="l" t="t" r="r" b="b"/>
            <a:pathLst>
              <a:path w="5033347" h="6204433">
                <a:moveTo>
                  <a:pt x="0" y="0"/>
                </a:moveTo>
                <a:lnTo>
                  <a:pt x="5033347" y="0"/>
                </a:lnTo>
                <a:lnTo>
                  <a:pt x="5033347" y="6204433"/>
                </a:lnTo>
                <a:lnTo>
                  <a:pt x="0" y="6204433"/>
                </a:lnTo>
                <a:lnTo>
                  <a:pt x="0" y="0"/>
                </a:lnTo>
                <a:close/>
              </a:path>
            </a:pathLst>
          </a:custGeom>
          <a:blipFill>
            <a:blip r:embed="rId3"/>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33898">
            <a:off x="-2099119" y="-3919365"/>
            <a:ext cx="10591358" cy="5278373"/>
          </a:xfrm>
          <a:prstGeom prst="rect">
            <a:avLst/>
          </a:prstGeom>
          <a:solidFill>
            <a:srgbClr val="446969"/>
          </a:solidFill>
        </p:spPr>
      </p:sp>
      <p:sp>
        <p:nvSpPr>
          <p:cNvPr id="3" name="Freeform 3"/>
          <p:cNvSpPr/>
          <p:nvPr/>
        </p:nvSpPr>
        <p:spPr>
          <a:xfrm>
            <a:off x="268683" y="276246"/>
            <a:ext cx="3462874" cy="1504907"/>
          </a:xfrm>
          <a:custGeom>
            <a:avLst/>
            <a:gdLst/>
            <a:ahLst/>
            <a:cxnLst/>
            <a:rect l="l" t="t" r="r" b="b"/>
            <a:pathLst>
              <a:path w="3462874" h="1504907">
                <a:moveTo>
                  <a:pt x="0" y="0"/>
                </a:moveTo>
                <a:lnTo>
                  <a:pt x="3462874" y="0"/>
                </a:lnTo>
                <a:lnTo>
                  <a:pt x="3462874" y="1504908"/>
                </a:lnTo>
                <a:lnTo>
                  <a:pt x="0" y="1504908"/>
                </a:lnTo>
                <a:lnTo>
                  <a:pt x="0" y="0"/>
                </a:lnTo>
                <a:close/>
              </a:path>
            </a:pathLst>
          </a:custGeom>
          <a:blipFill>
            <a:blip r:embed="rId2"/>
            <a:stretch>
              <a:fillRect/>
            </a:stretch>
          </a:blipFill>
        </p:spPr>
      </p:sp>
      <p:grpSp>
        <p:nvGrpSpPr>
          <p:cNvPr id="4" name="Group 4"/>
          <p:cNvGrpSpPr/>
          <p:nvPr/>
        </p:nvGrpSpPr>
        <p:grpSpPr>
          <a:xfrm>
            <a:off x="0" y="9767255"/>
            <a:ext cx="6026729" cy="519745"/>
            <a:chOff x="0" y="0"/>
            <a:chExt cx="1587287" cy="136887"/>
          </a:xfrm>
        </p:grpSpPr>
        <p:sp>
          <p:nvSpPr>
            <p:cNvPr id="5" name="Freeform 5"/>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4863611" y="901560"/>
            <a:ext cx="12972026" cy="8657438"/>
          </a:xfrm>
          <a:custGeom>
            <a:avLst/>
            <a:gdLst/>
            <a:ahLst/>
            <a:cxnLst/>
            <a:rect l="l" t="t" r="r" b="b"/>
            <a:pathLst>
              <a:path w="12972026" h="8657438">
                <a:moveTo>
                  <a:pt x="0" y="0"/>
                </a:moveTo>
                <a:lnTo>
                  <a:pt x="12972025" y="0"/>
                </a:lnTo>
                <a:lnTo>
                  <a:pt x="12972025" y="8657438"/>
                </a:lnTo>
                <a:lnTo>
                  <a:pt x="0" y="8657438"/>
                </a:lnTo>
                <a:lnTo>
                  <a:pt x="0" y="0"/>
                </a:lnTo>
                <a:close/>
              </a:path>
            </a:pathLst>
          </a:custGeom>
          <a:blipFill>
            <a:blip r:embed="rId3"/>
            <a:stretch>
              <a:fillRect/>
            </a:stretch>
          </a:blipFill>
        </p:spPr>
      </p:sp>
      <p:sp>
        <p:nvSpPr>
          <p:cNvPr id="14" name="TextBox 14"/>
          <p:cNvSpPr txBox="1"/>
          <p:nvPr/>
        </p:nvSpPr>
        <p:spPr>
          <a:xfrm>
            <a:off x="268683" y="4568292"/>
            <a:ext cx="4782202" cy="1333500"/>
          </a:xfrm>
          <a:prstGeom prst="rect">
            <a:avLst/>
          </a:prstGeom>
        </p:spPr>
        <p:txBody>
          <a:bodyPr lIns="0" tIns="0" rIns="0" bIns="0" rtlCol="0" anchor="t">
            <a:spAutoFit/>
          </a:bodyPr>
          <a:lstStyle/>
          <a:p>
            <a:pPr marL="0" lvl="0" indent="0" algn="ctr">
              <a:lnSpc>
                <a:spcPts val="3599"/>
              </a:lnSpc>
              <a:spcBef>
                <a:spcPct val="0"/>
              </a:spcBef>
            </a:pPr>
            <a:r>
              <a:rPr lang="en-US" sz="2999">
                <a:solidFill>
                  <a:srgbClr val="2C4359"/>
                </a:solidFill>
                <a:latin typeface="IBM Plex Sans Bold"/>
              </a:rPr>
              <a:t>PROCEDIMIENTO SOLICITUD DERECHO ARCO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5411" y="0"/>
            <a:ext cx="6566005" cy="9818326"/>
          </a:xfrm>
          <a:custGeom>
            <a:avLst/>
            <a:gdLst/>
            <a:ahLst/>
            <a:cxnLst/>
            <a:rect l="l" t="t" r="r" b="b"/>
            <a:pathLst>
              <a:path w="6566005" h="9818326">
                <a:moveTo>
                  <a:pt x="0" y="0"/>
                </a:moveTo>
                <a:lnTo>
                  <a:pt x="6566006" y="0"/>
                </a:lnTo>
                <a:lnTo>
                  <a:pt x="6566006" y="9818326"/>
                </a:lnTo>
                <a:lnTo>
                  <a:pt x="0" y="9818326"/>
                </a:lnTo>
                <a:lnTo>
                  <a:pt x="0" y="0"/>
                </a:lnTo>
                <a:close/>
              </a:path>
            </a:pathLst>
          </a:custGeom>
          <a:blipFill>
            <a:blip r:embed="rId2"/>
            <a:stretch>
              <a:fillRect/>
            </a:stretch>
          </a:blipFill>
        </p:spPr>
      </p:sp>
      <p:sp>
        <p:nvSpPr>
          <p:cNvPr id="3" name="AutoShape 3"/>
          <p:cNvSpPr/>
          <p:nvPr/>
        </p:nvSpPr>
        <p:spPr>
          <a:xfrm rot="-3898149">
            <a:off x="653522" y="6991701"/>
            <a:ext cx="3876006" cy="7604108"/>
          </a:xfrm>
          <a:prstGeom prst="rect">
            <a:avLst/>
          </a:prstGeom>
          <a:solidFill>
            <a:srgbClr val="2C4359"/>
          </a:solidFill>
        </p:spPr>
      </p:sp>
      <p:sp>
        <p:nvSpPr>
          <p:cNvPr id="4" name="AutoShape 4"/>
          <p:cNvSpPr/>
          <p:nvPr/>
        </p:nvSpPr>
        <p:spPr>
          <a:xfrm rot="2470852">
            <a:off x="15431288" y="-2082670"/>
            <a:ext cx="7543000" cy="3964289"/>
          </a:xfrm>
          <a:prstGeom prst="rect">
            <a:avLst/>
          </a:prstGeom>
          <a:solidFill>
            <a:srgbClr val="D3D4D6"/>
          </a:solid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71658" y="8738141"/>
            <a:ext cx="2966028" cy="1288986"/>
          </a:xfrm>
          <a:custGeom>
            <a:avLst/>
            <a:gdLst/>
            <a:ahLst/>
            <a:cxnLst/>
            <a:rect l="l" t="t" r="r" b="b"/>
            <a:pathLst>
              <a:path w="2966028" h="1288986">
                <a:moveTo>
                  <a:pt x="0" y="0"/>
                </a:moveTo>
                <a:lnTo>
                  <a:pt x="2966028" y="0"/>
                </a:lnTo>
                <a:lnTo>
                  <a:pt x="2966028" y="1288987"/>
                </a:lnTo>
                <a:lnTo>
                  <a:pt x="0" y="1288987"/>
                </a:lnTo>
                <a:lnTo>
                  <a:pt x="0" y="0"/>
                </a:lnTo>
                <a:close/>
              </a:path>
            </a:pathLst>
          </a:custGeom>
          <a:blipFill>
            <a:blip r:embed="rId3"/>
            <a:stretch>
              <a:fillRect/>
            </a:stretch>
          </a:blipFill>
        </p:spPr>
      </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194272" y="2032000"/>
            <a:ext cx="11232571" cy="7226300"/>
          </a:xfrm>
          <a:prstGeom prst="rect">
            <a:avLst/>
          </a:prstGeom>
        </p:spPr>
        <p:txBody>
          <a:bodyPr lIns="0" tIns="0" rIns="0" bIns="0" rtlCol="0" anchor="t">
            <a:spAutoFit/>
          </a:bodyPr>
          <a:lstStyle/>
          <a:p>
            <a:pPr algn="just">
              <a:lnSpc>
                <a:spcPts val="2500"/>
              </a:lnSpc>
            </a:pPr>
            <a:r>
              <a:rPr lang="en-US" sz="2000">
                <a:solidFill>
                  <a:srgbClr val="2C4359"/>
                </a:solidFill>
                <a:latin typeface="IBM Plex Sans Bold"/>
              </a:rPr>
              <a:t>ARTÍCULO 188. </a:t>
            </a:r>
            <a:r>
              <a:rPr lang="en-US" sz="2000">
                <a:solidFill>
                  <a:srgbClr val="2C4359"/>
                </a:solidFill>
                <a:latin typeface="IBM Plex Sans"/>
              </a:rPr>
              <a:t>Serán causas de sanción por incumplimiento de las obligaciones establecidas en la materia de la presente Ley, las siguientes:</a:t>
            </a:r>
          </a:p>
          <a:p>
            <a:pPr algn="just">
              <a:lnSpc>
                <a:spcPts val="2500"/>
              </a:lnSpc>
            </a:pPr>
            <a:r>
              <a:rPr lang="en-US" sz="2000">
                <a:solidFill>
                  <a:srgbClr val="2C4359"/>
                </a:solidFill>
                <a:latin typeface="IBM Plex Sans"/>
              </a:rPr>
              <a:t>   </a:t>
            </a:r>
            <a:r>
              <a:rPr lang="en-US" sz="2000">
                <a:solidFill>
                  <a:srgbClr val="2C4359"/>
                </a:solidFill>
                <a:latin typeface="IBM Plex Sans Bold"/>
              </a:rPr>
              <a:t>I.Actuar con negligencia, dolo o mala fe durante la sustanciación de las solicitudes para el ejercicio de los Derechos ARCO; </a:t>
            </a:r>
          </a:p>
          <a:p>
            <a:pPr algn="just">
              <a:lnSpc>
                <a:spcPts val="2500"/>
              </a:lnSpc>
            </a:pPr>
            <a:r>
              <a:rPr lang="en-US" sz="2000">
                <a:solidFill>
                  <a:srgbClr val="2C4359"/>
                </a:solidFill>
                <a:latin typeface="IBM Plex Sans Bold"/>
              </a:rPr>
              <a:t> </a:t>
            </a:r>
          </a:p>
          <a:p>
            <a:pPr algn="just">
              <a:lnSpc>
                <a:spcPts val="2500"/>
              </a:lnSpc>
            </a:pPr>
            <a:r>
              <a:rPr lang="en-US" sz="2000">
                <a:solidFill>
                  <a:srgbClr val="2C4359"/>
                </a:solidFill>
                <a:latin typeface="IBM Plex Sans"/>
              </a:rPr>
              <a:t>   </a:t>
            </a:r>
            <a:r>
              <a:rPr lang="en-US" sz="2000">
                <a:solidFill>
                  <a:srgbClr val="2C4359"/>
                </a:solidFill>
                <a:latin typeface="IBM Plex Sans Bold"/>
              </a:rPr>
              <a:t>II.Incumplir los plazos de atención previstos en la Ley para responder las solicitudes para el ejercicio de los Derechos ARCO o para hacer efectivo el derecho de que se trate; </a:t>
            </a:r>
          </a:p>
          <a:p>
            <a:pPr algn="just">
              <a:lnSpc>
                <a:spcPts val="2500"/>
              </a:lnSpc>
            </a:pPr>
            <a:endParaRPr lang="en-US" sz="2000">
              <a:solidFill>
                <a:srgbClr val="2C4359"/>
              </a:solidFill>
              <a:latin typeface="IBM Plex Sans Bold"/>
            </a:endParaRPr>
          </a:p>
          <a:p>
            <a:pPr algn="just">
              <a:lnSpc>
                <a:spcPts val="2500"/>
              </a:lnSpc>
            </a:pPr>
            <a:r>
              <a:rPr lang="en-US" sz="2000">
                <a:solidFill>
                  <a:srgbClr val="2C4359"/>
                </a:solidFill>
                <a:latin typeface="IBM Plex Sans"/>
              </a:rPr>
              <a:t>   III.Usar, sustraer, divulgar, ocultar, alterar, mutilar, destruir o inutilizar, total o parcialmente y de manera indebida Datos Personales, que se encuentren bajo su custodia o a los cuales tengan acceso o conocimiento con motivo de su empleo, cargo o comisión; </a:t>
            </a:r>
          </a:p>
          <a:p>
            <a:pPr algn="just">
              <a:lnSpc>
                <a:spcPts val="2500"/>
              </a:lnSpc>
            </a:pPr>
            <a:endParaRPr lang="en-US" sz="2000">
              <a:solidFill>
                <a:srgbClr val="2C4359"/>
              </a:solidFill>
              <a:latin typeface="IBM Plex Sans"/>
            </a:endParaRPr>
          </a:p>
          <a:p>
            <a:pPr algn="just">
              <a:lnSpc>
                <a:spcPts val="2500"/>
              </a:lnSpc>
            </a:pPr>
            <a:r>
              <a:rPr lang="en-US" sz="2000">
                <a:solidFill>
                  <a:srgbClr val="2C4359"/>
                </a:solidFill>
                <a:latin typeface="IBM Plex Sans"/>
              </a:rPr>
              <a:t>   </a:t>
            </a:r>
            <a:r>
              <a:rPr lang="en-US" sz="2000">
                <a:solidFill>
                  <a:srgbClr val="2C4359"/>
                </a:solidFill>
                <a:latin typeface="IBM Plex Sans Bold"/>
              </a:rPr>
              <a:t>IV.Dar Tratamiento, de manera intencional, a los Datos Personales en contravención a los principios y deberes establecidos en la Ley; </a:t>
            </a:r>
          </a:p>
          <a:p>
            <a:pPr algn="just">
              <a:lnSpc>
                <a:spcPts val="2500"/>
              </a:lnSpc>
            </a:pPr>
            <a:endParaRPr lang="en-US" sz="2000">
              <a:solidFill>
                <a:srgbClr val="2C4359"/>
              </a:solidFill>
              <a:latin typeface="IBM Plex Sans Bold"/>
            </a:endParaRPr>
          </a:p>
          <a:p>
            <a:pPr algn="just">
              <a:lnSpc>
                <a:spcPts val="2500"/>
              </a:lnSpc>
            </a:pPr>
            <a:r>
              <a:rPr lang="en-US" sz="2000">
                <a:solidFill>
                  <a:srgbClr val="2C4359"/>
                </a:solidFill>
                <a:latin typeface="IBM Plex Sans"/>
              </a:rPr>
              <a:t>   V.No contar con el Aviso de Privacidad, o bien, omitir en el mismo alguno de los elementos a que refieren los artículos 38 y 39 de la Ley, según sea el caso, y demás disposiciones que resulten aplicables en la materia; </a:t>
            </a:r>
          </a:p>
          <a:p>
            <a:pPr algn="just">
              <a:lnSpc>
                <a:spcPts val="2500"/>
              </a:lnSpc>
            </a:pPr>
            <a:endParaRPr lang="en-US" sz="2000">
              <a:solidFill>
                <a:srgbClr val="2C4359"/>
              </a:solidFill>
              <a:latin typeface="IBM Plex Sans"/>
            </a:endParaRPr>
          </a:p>
          <a:p>
            <a:pPr algn="just">
              <a:lnSpc>
                <a:spcPts val="2500"/>
              </a:lnSpc>
            </a:pPr>
            <a:r>
              <a:rPr lang="en-US" sz="2000">
                <a:solidFill>
                  <a:srgbClr val="2C4359"/>
                </a:solidFill>
                <a:latin typeface="IBM Plex Sans"/>
              </a:rPr>
              <a:t>   </a:t>
            </a:r>
            <a:r>
              <a:rPr lang="en-US" sz="2000">
                <a:solidFill>
                  <a:srgbClr val="2C4359"/>
                </a:solidFill>
                <a:latin typeface="IBM Plex Sans Bold"/>
              </a:rPr>
              <a:t>VI.Clasificar como confidencial, con dolo o negligencia, datos personales sin que se cumplan las características señaladas en las leyes que resulten aplicables. La sanción sólo procederá cuando exista una resolución previa, que haya quedado firme, respecto del criterio de clasificación de los datos personales.</a:t>
            </a:r>
          </a:p>
        </p:txBody>
      </p:sp>
      <p:sp>
        <p:nvSpPr>
          <p:cNvPr id="16" name="TextBox 16"/>
          <p:cNvSpPr txBox="1"/>
          <p:nvPr/>
        </p:nvSpPr>
        <p:spPr>
          <a:xfrm>
            <a:off x="7638314" y="524509"/>
            <a:ext cx="8009401" cy="1012191"/>
          </a:xfrm>
          <a:prstGeom prst="rect">
            <a:avLst/>
          </a:prstGeom>
        </p:spPr>
        <p:txBody>
          <a:bodyPr lIns="0" tIns="0" rIns="0" bIns="0" rtlCol="0" anchor="t">
            <a:spAutoFit/>
          </a:bodyPr>
          <a:lstStyle/>
          <a:p>
            <a:pPr algn="ctr">
              <a:lnSpc>
                <a:spcPts val="4059"/>
              </a:lnSpc>
              <a:spcBef>
                <a:spcPct val="0"/>
              </a:spcBef>
            </a:pPr>
            <a:r>
              <a:rPr lang="en-US" sz="2899">
                <a:solidFill>
                  <a:srgbClr val="2C4359"/>
                </a:solidFill>
                <a:latin typeface="IBM Plex Sans Bold"/>
              </a:rPr>
              <a:t>RESPONSABILIDADES ADMINISTRATIVAS POR INCUMPLIMIENTO A LA LEY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317789">
            <a:off x="638291" y="6889941"/>
            <a:ext cx="3876006" cy="7604108"/>
          </a:xfrm>
          <a:prstGeom prst="rect">
            <a:avLst/>
          </a:prstGeom>
          <a:solidFill>
            <a:srgbClr val="2C4359"/>
          </a:solidFill>
        </p:spPr>
      </p:sp>
      <p:grpSp>
        <p:nvGrpSpPr>
          <p:cNvPr id="3" name="Group 3"/>
          <p:cNvGrpSpPr/>
          <p:nvPr/>
        </p:nvGrpSpPr>
        <p:grpSpPr>
          <a:xfrm>
            <a:off x="0" y="9767255"/>
            <a:ext cx="6026729" cy="519745"/>
            <a:chOff x="0" y="0"/>
            <a:chExt cx="1587287" cy="136887"/>
          </a:xfrm>
        </p:grpSpPr>
        <p:sp>
          <p:nvSpPr>
            <p:cNvPr id="4" name="Freeform 4"/>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01853" y="8587114"/>
            <a:ext cx="3088870" cy="1342371"/>
          </a:xfrm>
          <a:custGeom>
            <a:avLst/>
            <a:gdLst/>
            <a:ahLst/>
            <a:cxnLst/>
            <a:rect l="l" t="t" r="r" b="b"/>
            <a:pathLst>
              <a:path w="3088870" h="1342371">
                <a:moveTo>
                  <a:pt x="0" y="0"/>
                </a:moveTo>
                <a:lnTo>
                  <a:pt x="3088870" y="0"/>
                </a:lnTo>
                <a:lnTo>
                  <a:pt x="3088870" y="1342372"/>
                </a:lnTo>
                <a:lnTo>
                  <a:pt x="0" y="1342372"/>
                </a:lnTo>
                <a:lnTo>
                  <a:pt x="0" y="0"/>
                </a:lnTo>
                <a:close/>
              </a:path>
            </a:pathLst>
          </a:custGeom>
          <a:blipFill>
            <a:blip r:embed="rId2"/>
            <a:stretch>
              <a:fillRect/>
            </a:stretch>
          </a:blipFill>
        </p:spPr>
      </p:sp>
      <p:grpSp>
        <p:nvGrpSpPr>
          <p:cNvPr id="7" name="Group 7"/>
          <p:cNvGrpSpPr/>
          <p:nvPr/>
        </p:nvGrpSpPr>
        <p:grpSpPr>
          <a:xfrm>
            <a:off x="12261271" y="9767255"/>
            <a:ext cx="6026729" cy="519745"/>
            <a:chOff x="0" y="0"/>
            <a:chExt cx="1587287" cy="136887"/>
          </a:xfrm>
        </p:grpSpPr>
        <p:sp>
          <p:nvSpPr>
            <p:cNvPr id="8" name="Freeform 8"/>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872103" y="9767255"/>
            <a:ext cx="6481944" cy="519745"/>
            <a:chOff x="0" y="0"/>
            <a:chExt cx="1707179" cy="136887"/>
          </a:xfrm>
        </p:grpSpPr>
        <p:sp>
          <p:nvSpPr>
            <p:cNvPr id="11" name="Freeform 11"/>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789327" y="809893"/>
            <a:ext cx="8755822" cy="8957362"/>
          </a:xfrm>
          <a:custGeom>
            <a:avLst/>
            <a:gdLst/>
            <a:ahLst/>
            <a:cxnLst/>
            <a:rect l="l" t="t" r="r" b="b"/>
            <a:pathLst>
              <a:path w="8755822" h="8957362">
                <a:moveTo>
                  <a:pt x="0" y="0"/>
                </a:moveTo>
                <a:lnTo>
                  <a:pt x="8755822" y="0"/>
                </a:lnTo>
                <a:lnTo>
                  <a:pt x="8755822" y="8957362"/>
                </a:lnTo>
                <a:lnTo>
                  <a:pt x="0" y="8957362"/>
                </a:lnTo>
                <a:lnTo>
                  <a:pt x="0" y="0"/>
                </a:lnTo>
                <a:close/>
              </a:path>
            </a:pathLst>
          </a:custGeom>
          <a:blipFill>
            <a:blip r:embed="rId3"/>
            <a:stretch>
              <a:fillRect/>
            </a:stretch>
          </a:blipFill>
        </p:spPr>
      </p:sp>
      <p:sp>
        <p:nvSpPr>
          <p:cNvPr id="14" name="TextBox 14"/>
          <p:cNvSpPr txBox="1"/>
          <p:nvPr/>
        </p:nvSpPr>
        <p:spPr>
          <a:xfrm>
            <a:off x="1028700" y="3466451"/>
            <a:ext cx="11048274" cy="2447925"/>
          </a:xfrm>
          <a:prstGeom prst="rect">
            <a:avLst/>
          </a:prstGeom>
        </p:spPr>
        <p:txBody>
          <a:bodyPr lIns="0" tIns="0" rIns="0" bIns="0" rtlCol="0" anchor="t">
            <a:spAutoFit/>
          </a:bodyPr>
          <a:lstStyle/>
          <a:p>
            <a:pPr>
              <a:lnSpc>
                <a:spcPts val="9600"/>
              </a:lnSpc>
            </a:pPr>
            <a:r>
              <a:rPr lang="en-US" sz="8000">
                <a:solidFill>
                  <a:srgbClr val="446969"/>
                </a:solidFill>
                <a:latin typeface="IBM Plex Sans Bold"/>
              </a:rPr>
              <a:t>CONCEPTOS BÁSICOS</a:t>
            </a:r>
          </a:p>
          <a:p>
            <a:pPr marL="0" lvl="0" indent="0">
              <a:lnSpc>
                <a:spcPts val="9600"/>
              </a:lnSpc>
              <a:spcBef>
                <a:spcPct val="0"/>
              </a:spcBef>
            </a:pPr>
            <a:endParaRPr lang="en-US" sz="8000">
              <a:solidFill>
                <a:srgbClr val="446969"/>
              </a:solidFill>
              <a:latin typeface="IBM Plex Sans Bold"/>
            </a:endParaRPr>
          </a:p>
        </p:txBody>
      </p:sp>
      <p:grpSp>
        <p:nvGrpSpPr>
          <p:cNvPr id="15" name="Group 15"/>
          <p:cNvGrpSpPr/>
          <p:nvPr/>
        </p:nvGrpSpPr>
        <p:grpSpPr>
          <a:xfrm>
            <a:off x="664709" y="2963790"/>
            <a:ext cx="11412265" cy="2207504"/>
            <a:chOff x="0" y="0"/>
            <a:chExt cx="3005699" cy="581400"/>
          </a:xfrm>
        </p:grpSpPr>
        <p:sp>
          <p:nvSpPr>
            <p:cNvPr id="16" name="Freeform 16"/>
            <p:cNvSpPr/>
            <p:nvPr/>
          </p:nvSpPr>
          <p:spPr>
            <a:xfrm>
              <a:off x="0" y="0"/>
              <a:ext cx="3005699" cy="581400"/>
            </a:xfrm>
            <a:custGeom>
              <a:avLst/>
              <a:gdLst/>
              <a:ahLst/>
              <a:cxnLst/>
              <a:rect l="l" t="t" r="r" b="b"/>
              <a:pathLst>
                <a:path w="3005699" h="581400">
                  <a:moveTo>
                    <a:pt x="60376" y="0"/>
                  </a:moveTo>
                  <a:lnTo>
                    <a:pt x="2945323" y="0"/>
                  </a:lnTo>
                  <a:cubicBezTo>
                    <a:pt x="2961336" y="0"/>
                    <a:pt x="2976693" y="6361"/>
                    <a:pt x="2988016" y="17684"/>
                  </a:cubicBezTo>
                  <a:cubicBezTo>
                    <a:pt x="2999338" y="29007"/>
                    <a:pt x="3005699" y="44364"/>
                    <a:pt x="3005699" y="60376"/>
                  </a:cubicBezTo>
                  <a:lnTo>
                    <a:pt x="3005699" y="521024"/>
                  </a:lnTo>
                  <a:cubicBezTo>
                    <a:pt x="3005699" y="554369"/>
                    <a:pt x="2978668" y="581400"/>
                    <a:pt x="2945323" y="581400"/>
                  </a:cubicBezTo>
                  <a:lnTo>
                    <a:pt x="60376" y="581400"/>
                  </a:lnTo>
                  <a:cubicBezTo>
                    <a:pt x="27031" y="581400"/>
                    <a:pt x="0" y="554369"/>
                    <a:pt x="0" y="521024"/>
                  </a:cubicBezTo>
                  <a:lnTo>
                    <a:pt x="0" y="60376"/>
                  </a:lnTo>
                  <a:cubicBezTo>
                    <a:pt x="0" y="27031"/>
                    <a:pt x="27031" y="0"/>
                    <a:pt x="60376" y="0"/>
                  </a:cubicBezTo>
                  <a:close/>
                </a:path>
              </a:pathLst>
            </a:custGeom>
            <a:solidFill>
              <a:srgbClr val="000000">
                <a:alpha val="0"/>
              </a:srgbClr>
            </a:solidFill>
            <a:ln w="171450">
              <a:solidFill>
                <a:srgbClr val="ADBFCC"/>
              </a:solidFill>
            </a:ln>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38419" y="0"/>
            <a:ext cx="7807192" cy="9767255"/>
          </a:xfrm>
          <a:custGeom>
            <a:avLst/>
            <a:gdLst/>
            <a:ahLst/>
            <a:cxnLst/>
            <a:rect l="l" t="t" r="r" b="b"/>
            <a:pathLst>
              <a:path w="7807192" h="9767255">
                <a:moveTo>
                  <a:pt x="0" y="0"/>
                </a:moveTo>
                <a:lnTo>
                  <a:pt x="7807191" y="0"/>
                </a:lnTo>
                <a:lnTo>
                  <a:pt x="7807191" y="9767255"/>
                </a:lnTo>
                <a:lnTo>
                  <a:pt x="0" y="9767255"/>
                </a:lnTo>
                <a:lnTo>
                  <a:pt x="0" y="0"/>
                </a:lnTo>
                <a:close/>
              </a:path>
            </a:pathLst>
          </a:custGeom>
          <a:blipFill>
            <a:blip r:embed="rId2"/>
            <a:stretch>
              <a:fillRect l="-5903" r="-81872"/>
            </a:stretch>
          </a:blipFill>
        </p:spPr>
      </p:sp>
      <p:sp>
        <p:nvSpPr>
          <p:cNvPr id="3" name="AutoShape 3"/>
          <p:cNvSpPr/>
          <p:nvPr/>
        </p:nvSpPr>
        <p:spPr>
          <a:xfrm rot="-4209526">
            <a:off x="-300039" y="6484946"/>
            <a:ext cx="3876006" cy="7604108"/>
          </a:xfrm>
          <a:prstGeom prst="rect">
            <a:avLst/>
          </a:prstGeom>
          <a:solidFill>
            <a:srgbClr val="2C4359"/>
          </a:solidFill>
        </p:spPr>
      </p:sp>
      <p:sp>
        <p:nvSpPr>
          <p:cNvPr id="4" name="AutoShape 4"/>
          <p:cNvSpPr/>
          <p:nvPr/>
        </p:nvSpPr>
        <p:spPr>
          <a:xfrm rot="2470852">
            <a:off x="15040012" y="-2346516"/>
            <a:ext cx="7543000" cy="3964289"/>
          </a:xfrm>
          <a:prstGeom prst="rect">
            <a:avLst/>
          </a:prstGeom>
          <a:solidFill>
            <a:srgbClr val="D3D4D6"/>
          </a:solid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97445" y="8584240"/>
            <a:ext cx="3102099" cy="1348121"/>
          </a:xfrm>
          <a:custGeom>
            <a:avLst/>
            <a:gdLst/>
            <a:ahLst/>
            <a:cxnLst/>
            <a:rect l="l" t="t" r="r" b="b"/>
            <a:pathLst>
              <a:path w="3102099" h="1348121">
                <a:moveTo>
                  <a:pt x="0" y="0"/>
                </a:moveTo>
                <a:lnTo>
                  <a:pt x="3102099" y="0"/>
                </a:lnTo>
                <a:lnTo>
                  <a:pt x="3102099" y="1348120"/>
                </a:lnTo>
                <a:lnTo>
                  <a:pt x="0" y="1348120"/>
                </a:lnTo>
                <a:lnTo>
                  <a:pt x="0" y="0"/>
                </a:lnTo>
                <a:close/>
              </a:path>
            </a:pathLst>
          </a:custGeom>
          <a:blipFill>
            <a:blip r:embed="rId3"/>
            <a:stretch>
              <a:fillRect/>
            </a:stretch>
          </a:blipFill>
        </p:spPr>
      </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479093" y="686303"/>
            <a:ext cx="10780207" cy="8741918"/>
          </a:xfrm>
          <a:prstGeom prst="rect">
            <a:avLst/>
          </a:prstGeom>
        </p:spPr>
        <p:txBody>
          <a:bodyPr lIns="0" tIns="0" rIns="0" bIns="0" rtlCol="0" anchor="t">
            <a:spAutoFit/>
          </a:bodyPr>
          <a:lstStyle/>
          <a:p>
            <a:pPr algn="just">
              <a:lnSpc>
                <a:spcPts val="2071"/>
              </a:lnSpc>
            </a:pPr>
            <a:r>
              <a:rPr lang="en-US" sz="1900">
                <a:solidFill>
                  <a:srgbClr val="2C4359"/>
                </a:solidFill>
                <a:latin typeface="IBM Plex Sans"/>
              </a:rPr>
              <a:t>VII.Incumplir el deber de confidencialidad establecido en el artículo 59 de la Ley; </a:t>
            </a:r>
          </a:p>
          <a:p>
            <a:pPr algn="just">
              <a:lnSpc>
                <a:spcPts val="2071"/>
              </a:lnSpc>
            </a:pPr>
            <a:r>
              <a:rPr lang="en-US" sz="1900">
                <a:solidFill>
                  <a:srgbClr val="2C4359"/>
                </a:solidFill>
                <a:latin typeface="IBM Plex Sans"/>
              </a:rPr>
              <a:t>VIII.No establecer las medidas de seguridad en los términos que establecen los artículos 47, 48 y 50 de la Ley; </a:t>
            </a:r>
          </a:p>
          <a:p>
            <a:pPr algn="just">
              <a:lnSpc>
                <a:spcPts val="2071"/>
              </a:lnSpc>
            </a:pPr>
            <a:endParaRPr lang="en-US" sz="1900">
              <a:solidFill>
                <a:srgbClr val="2C4359"/>
              </a:solidFill>
              <a:latin typeface="IBM Plex Sans"/>
            </a:endParaRPr>
          </a:p>
          <a:p>
            <a:pPr algn="just">
              <a:lnSpc>
                <a:spcPts val="2071"/>
              </a:lnSpc>
            </a:pPr>
            <a:r>
              <a:rPr lang="en-US" sz="1900">
                <a:solidFill>
                  <a:srgbClr val="2C4359"/>
                </a:solidFill>
                <a:latin typeface="IBM Plex Sans Bold"/>
              </a:rPr>
              <a:t>IX.Presentar vulneraciones a los Datos Personales por la falta de implementación de medidas de seguridad según los artículos 47, 48 y 50 de la Ley; </a:t>
            </a:r>
          </a:p>
          <a:p>
            <a:pPr algn="just">
              <a:lnSpc>
                <a:spcPts val="2071"/>
              </a:lnSpc>
            </a:pPr>
            <a:endParaRPr lang="en-US" sz="1900">
              <a:solidFill>
                <a:srgbClr val="2C4359"/>
              </a:solidFill>
              <a:latin typeface="IBM Plex Sans Bold"/>
            </a:endParaRPr>
          </a:p>
          <a:p>
            <a:pPr algn="just">
              <a:lnSpc>
                <a:spcPts val="2071"/>
              </a:lnSpc>
            </a:pPr>
            <a:r>
              <a:rPr lang="en-US" sz="1900">
                <a:solidFill>
                  <a:srgbClr val="2C4359"/>
                </a:solidFill>
                <a:latin typeface="IBM Plex Sans"/>
              </a:rPr>
              <a:t>X.Llevar a cabo la Transferencia de Datos Personales, en contravención a lo previsto en la presente Ley; </a:t>
            </a:r>
          </a:p>
          <a:p>
            <a:pPr algn="just">
              <a:lnSpc>
                <a:spcPts val="2071"/>
              </a:lnSpc>
            </a:pPr>
            <a:endParaRPr lang="en-US" sz="1900">
              <a:solidFill>
                <a:srgbClr val="2C4359"/>
              </a:solidFill>
              <a:latin typeface="IBM Plex Sans"/>
            </a:endParaRPr>
          </a:p>
          <a:p>
            <a:pPr algn="just">
              <a:lnSpc>
                <a:spcPts val="2071"/>
              </a:lnSpc>
            </a:pPr>
            <a:r>
              <a:rPr lang="en-US" sz="1900">
                <a:solidFill>
                  <a:srgbClr val="2C4359"/>
                </a:solidFill>
                <a:latin typeface="IBM Plex Sans"/>
              </a:rPr>
              <a:t>XI.Obstruir los actos de verificación de la autoridad; </a:t>
            </a:r>
          </a:p>
          <a:p>
            <a:pPr algn="just">
              <a:lnSpc>
                <a:spcPts val="2071"/>
              </a:lnSpc>
            </a:pPr>
            <a:endParaRPr lang="en-US" sz="1900">
              <a:solidFill>
                <a:srgbClr val="2C4359"/>
              </a:solidFill>
              <a:latin typeface="IBM Plex Sans"/>
            </a:endParaRPr>
          </a:p>
          <a:p>
            <a:pPr algn="just">
              <a:lnSpc>
                <a:spcPts val="2071"/>
              </a:lnSpc>
            </a:pPr>
            <a:r>
              <a:rPr lang="en-US" sz="1900">
                <a:solidFill>
                  <a:srgbClr val="2C4359"/>
                </a:solidFill>
                <a:latin typeface="IBM Plex Sans Bold"/>
              </a:rPr>
              <a:t>XII.Crear bases de Datos Personales en contravención a lo dispuesto por el artículo 9 de la Ley; </a:t>
            </a:r>
          </a:p>
          <a:p>
            <a:pPr algn="just">
              <a:lnSpc>
                <a:spcPts val="2071"/>
              </a:lnSpc>
            </a:pPr>
            <a:endParaRPr lang="en-US" sz="1900">
              <a:solidFill>
                <a:srgbClr val="2C4359"/>
              </a:solidFill>
              <a:latin typeface="IBM Plex Sans Bold"/>
            </a:endParaRPr>
          </a:p>
          <a:p>
            <a:pPr algn="just">
              <a:lnSpc>
                <a:spcPts val="2071"/>
              </a:lnSpc>
            </a:pPr>
            <a:r>
              <a:rPr lang="en-US" sz="1900">
                <a:solidFill>
                  <a:srgbClr val="2C4359"/>
                </a:solidFill>
                <a:latin typeface="IBM Plex Sans"/>
              </a:rPr>
              <a:t>XIII.No acatar las resoluciones emitidas por el Instituto de Transparencia; </a:t>
            </a:r>
          </a:p>
          <a:p>
            <a:pPr algn="just">
              <a:lnSpc>
                <a:spcPts val="2071"/>
              </a:lnSpc>
            </a:pPr>
            <a:endParaRPr lang="en-US" sz="1900">
              <a:solidFill>
                <a:srgbClr val="2C4359"/>
              </a:solidFill>
              <a:latin typeface="IBM Plex Sans"/>
            </a:endParaRPr>
          </a:p>
          <a:p>
            <a:pPr algn="just">
              <a:lnSpc>
                <a:spcPts val="2071"/>
              </a:lnSpc>
            </a:pPr>
            <a:r>
              <a:rPr lang="en-US" sz="1900">
                <a:solidFill>
                  <a:srgbClr val="2C4359"/>
                </a:solidFill>
                <a:latin typeface="IBM Plex Sans"/>
              </a:rPr>
              <a:t>XIV.Aplicar medidas compensatorias en contravención de los criterios que tales fines establezca el Sistema Nacional; </a:t>
            </a:r>
          </a:p>
          <a:p>
            <a:pPr algn="just">
              <a:lnSpc>
                <a:spcPts val="2071"/>
              </a:lnSpc>
            </a:pPr>
            <a:endParaRPr lang="en-US" sz="1900">
              <a:solidFill>
                <a:srgbClr val="2C4359"/>
              </a:solidFill>
              <a:latin typeface="IBM Plex Sans"/>
            </a:endParaRPr>
          </a:p>
          <a:p>
            <a:pPr algn="just">
              <a:lnSpc>
                <a:spcPts val="2071"/>
              </a:lnSpc>
            </a:pPr>
            <a:r>
              <a:rPr lang="en-US" sz="1900">
                <a:solidFill>
                  <a:srgbClr val="2C4359"/>
                </a:solidFill>
                <a:latin typeface="IBM Plex Sans Bold"/>
              </a:rPr>
              <a:t>XV.Declarar dolosamente la inexistencia de Datos Personales cuando éstos existan total o parcialmente en los archivos del Responsable;</a:t>
            </a:r>
          </a:p>
          <a:p>
            <a:pPr algn="just">
              <a:lnSpc>
                <a:spcPts val="2071"/>
              </a:lnSpc>
            </a:pPr>
            <a:endParaRPr lang="en-US" sz="1900">
              <a:solidFill>
                <a:srgbClr val="2C4359"/>
              </a:solidFill>
              <a:latin typeface="IBM Plex Sans Bold"/>
            </a:endParaRPr>
          </a:p>
          <a:p>
            <a:pPr algn="just">
              <a:lnSpc>
                <a:spcPts val="2071"/>
              </a:lnSpc>
            </a:pPr>
            <a:r>
              <a:rPr lang="en-US" sz="1900">
                <a:solidFill>
                  <a:srgbClr val="2C4359"/>
                </a:solidFill>
                <a:latin typeface="IBM Plex Sans Bold"/>
              </a:rPr>
              <a:t>XVI.No atender las medidas cautelares establecidas por el Instituto de Transparencia; </a:t>
            </a:r>
          </a:p>
          <a:p>
            <a:pPr algn="just">
              <a:lnSpc>
                <a:spcPts val="2071"/>
              </a:lnSpc>
            </a:pPr>
            <a:endParaRPr lang="en-US" sz="1900">
              <a:solidFill>
                <a:srgbClr val="2C4359"/>
              </a:solidFill>
              <a:latin typeface="IBM Plex Sans Bold"/>
            </a:endParaRPr>
          </a:p>
          <a:p>
            <a:pPr algn="just">
              <a:lnSpc>
                <a:spcPts val="2071"/>
              </a:lnSpc>
            </a:pPr>
            <a:r>
              <a:rPr lang="en-US" sz="1900">
                <a:solidFill>
                  <a:srgbClr val="2C4359"/>
                </a:solidFill>
                <a:latin typeface="IBM Plex Sans"/>
              </a:rPr>
              <a:t>XVII.Tratar los Datos Personales de manera que afecte o impida el ejercicio de los derechos fundamentales previstos en la Constitución Política de los Estados Unidos Mexicanos; </a:t>
            </a:r>
          </a:p>
          <a:p>
            <a:pPr algn="just">
              <a:lnSpc>
                <a:spcPts val="2071"/>
              </a:lnSpc>
            </a:pPr>
            <a:endParaRPr lang="en-US" sz="1900">
              <a:solidFill>
                <a:srgbClr val="2C4359"/>
              </a:solidFill>
              <a:latin typeface="IBM Plex Sans"/>
            </a:endParaRPr>
          </a:p>
          <a:p>
            <a:pPr algn="just">
              <a:lnSpc>
                <a:spcPts val="2071"/>
              </a:lnSpc>
            </a:pPr>
            <a:r>
              <a:rPr lang="en-US" sz="1900">
                <a:solidFill>
                  <a:srgbClr val="2C4359"/>
                </a:solidFill>
                <a:latin typeface="IBM Plex Sans Bold"/>
              </a:rPr>
              <a:t>XVIII.No cumplir con las disposiciones previstas en los artículos 85, 90 y 91 de la Ley; </a:t>
            </a:r>
          </a:p>
          <a:p>
            <a:pPr algn="just">
              <a:lnSpc>
                <a:spcPts val="2071"/>
              </a:lnSpc>
            </a:pPr>
            <a:endParaRPr lang="en-US" sz="1900">
              <a:solidFill>
                <a:srgbClr val="2C4359"/>
              </a:solidFill>
              <a:latin typeface="IBM Plex Sans Bold"/>
            </a:endParaRPr>
          </a:p>
          <a:p>
            <a:pPr algn="just">
              <a:lnSpc>
                <a:spcPts val="2071"/>
              </a:lnSpc>
            </a:pPr>
            <a:r>
              <a:rPr lang="en-US" sz="1900">
                <a:solidFill>
                  <a:srgbClr val="2C4359"/>
                </a:solidFill>
                <a:latin typeface="IBM Plex Sans Bold"/>
              </a:rPr>
              <a:t>XIX.Tratar Datos Personales en aquellos casos en que sea necesario presentar la evaluación de impacto a la protección de Datos Personales, de conformidad con lo previsto en la Ley y demás normativa aplicable, y</a:t>
            </a:r>
          </a:p>
          <a:p>
            <a:pPr algn="just">
              <a:lnSpc>
                <a:spcPts val="2071"/>
              </a:lnSpc>
            </a:pPr>
            <a:endParaRPr lang="en-US" sz="1900">
              <a:solidFill>
                <a:srgbClr val="2C4359"/>
              </a:solidFill>
              <a:latin typeface="IBM Plex Sans Bold"/>
            </a:endParaRPr>
          </a:p>
          <a:p>
            <a:pPr algn="just">
              <a:lnSpc>
                <a:spcPts val="2071"/>
              </a:lnSpc>
            </a:pPr>
            <a:r>
              <a:rPr lang="en-US" sz="1900">
                <a:solidFill>
                  <a:srgbClr val="2C4359"/>
                </a:solidFill>
                <a:latin typeface="IBM Plex Sans Bold"/>
              </a:rPr>
              <a:t>XX.Realizar actos para intimidar o inhibir a los Titulares en el ejercicio de los Derechos ARCO.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rot="-1705542">
            <a:off x="-1905757" y="-11954390"/>
            <a:ext cx="8014807" cy="14781359"/>
            <a:chOff x="0" y="0"/>
            <a:chExt cx="3089100" cy="5697093"/>
          </a:xfrm>
        </p:grpSpPr>
        <p:sp>
          <p:nvSpPr>
            <p:cNvPr id="4" name="Freeform 4"/>
            <p:cNvSpPr/>
            <p:nvPr/>
          </p:nvSpPr>
          <p:spPr>
            <a:xfrm>
              <a:off x="0" y="0"/>
              <a:ext cx="3089100" cy="5697093"/>
            </a:xfrm>
            <a:custGeom>
              <a:avLst/>
              <a:gdLst/>
              <a:ahLst/>
              <a:cxnLst/>
              <a:rect l="l" t="t" r="r" b="b"/>
              <a:pathLst>
                <a:path w="3089100" h="5697093">
                  <a:moveTo>
                    <a:pt x="0" y="0"/>
                  </a:moveTo>
                  <a:lnTo>
                    <a:pt x="3089100" y="0"/>
                  </a:lnTo>
                  <a:lnTo>
                    <a:pt x="3089100" y="5697093"/>
                  </a:lnTo>
                  <a:lnTo>
                    <a:pt x="0" y="5697093"/>
                  </a:lnTo>
                  <a:close/>
                </a:path>
              </a:pathLst>
            </a:custGeom>
            <a:solidFill>
              <a:srgbClr val="446969"/>
            </a:solidFill>
          </p:spPr>
        </p:sp>
      </p:grpSp>
      <p:sp>
        <p:nvSpPr>
          <p:cNvPr id="5" name="AutoShape 5"/>
          <p:cNvSpPr/>
          <p:nvPr/>
        </p:nvSpPr>
        <p:spPr>
          <a:xfrm rot="-3710222">
            <a:off x="-2797786" y="1651799"/>
            <a:ext cx="5595573" cy="3013921"/>
          </a:xfrm>
          <a:prstGeom prst="rect">
            <a:avLst/>
          </a:prstGeom>
          <a:solidFill>
            <a:srgbClr val="2C4359"/>
          </a:solidFill>
        </p:spPr>
      </p:sp>
      <p:grpSp>
        <p:nvGrpSpPr>
          <p:cNvPr id="6" name="Group 6"/>
          <p:cNvGrpSpPr/>
          <p:nvPr/>
        </p:nvGrpSpPr>
        <p:grpSpPr>
          <a:xfrm>
            <a:off x="0" y="9767255"/>
            <a:ext cx="6026729" cy="519745"/>
            <a:chOff x="0" y="0"/>
            <a:chExt cx="1587287" cy="136887"/>
          </a:xfrm>
        </p:grpSpPr>
        <p:sp>
          <p:nvSpPr>
            <p:cNvPr id="7" name="Freeform 7"/>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286191" y="336261"/>
            <a:ext cx="7349085" cy="10112542"/>
            <a:chOff x="0" y="0"/>
            <a:chExt cx="1854200" cy="2551430"/>
          </a:xfrm>
        </p:grpSpPr>
        <p:sp>
          <p:nvSpPr>
            <p:cNvPr id="3" name="Freeform 3"/>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4" name="Freeform 4"/>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5" name="Freeform 5"/>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6" name="Freeform 6"/>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2"/>
              <a:stretch>
                <a:fillRect l="-35474" r="-84384"/>
              </a:stretch>
            </a:blipFill>
          </p:spPr>
        </p:sp>
        <p:sp>
          <p:nvSpPr>
            <p:cNvPr id="7" name="Freeform 7"/>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sp>
        <p:nvSpPr>
          <p:cNvPr id="8" name="AutoShape 8"/>
          <p:cNvSpPr/>
          <p:nvPr/>
        </p:nvSpPr>
        <p:spPr>
          <a:xfrm rot="-3658725">
            <a:off x="12089366" y="-8297825"/>
            <a:ext cx="8854294" cy="12711127"/>
          </a:xfrm>
          <a:prstGeom prst="rect">
            <a:avLst/>
          </a:prstGeom>
          <a:solidFill>
            <a:srgbClr val="446969"/>
          </a:solidFill>
        </p:spPr>
      </p:sp>
      <p:sp>
        <p:nvSpPr>
          <p:cNvPr id="9" name="Freeform 9"/>
          <p:cNvSpPr/>
          <p:nvPr/>
        </p:nvSpPr>
        <p:spPr>
          <a:xfrm>
            <a:off x="13997946" y="188453"/>
            <a:ext cx="3866908" cy="1680494"/>
          </a:xfrm>
          <a:custGeom>
            <a:avLst/>
            <a:gdLst/>
            <a:ahLst/>
            <a:cxnLst/>
            <a:rect l="l" t="t" r="r" b="b"/>
            <a:pathLst>
              <a:path w="3866908" h="1680494">
                <a:moveTo>
                  <a:pt x="0" y="0"/>
                </a:moveTo>
                <a:lnTo>
                  <a:pt x="3866908" y="0"/>
                </a:lnTo>
                <a:lnTo>
                  <a:pt x="3866908" y="1680494"/>
                </a:lnTo>
                <a:lnTo>
                  <a:pt x="0" y="1680494"/>
                </a:lnTo>
                <a:lnTo>
                  <a:pt x="0" y="0"/>
                </a:lnTo>
                <a:close/>
              </a:path>
            </a:pathLst>
          </a:custGeom>
          <a:blipFill>
            <a:blip r:embed="rId3"/>
            <a:stretch>
              <a:fillRect/>
            </a:stretch>
          </a:blipFill>
        </p:spPr>
      </p:sp>
      <p:grpSp>
        <p:nvGrpSpPr>
          <p:cNvPr id="10" name="Group 10"/>
          <p:cNvGrpSpPr/>
          <p:nvPr/>
        </p:nvGrpSpPr>
        <p:grpSpPr>
          <a:xfrm>
            <a:off x="0" y="9767255"/>
            <a:ext cx="6026729" cy="519745"/>
            <a:chOff x="0" y="0"/>
            <a:chExt cx="1587287" cy="136887"/>
          </a:xfrm>
        </p:grpSpPr>
        <p:sp>
          <p:nvSpPr>
            <p:cNvPr id="11" name="Freeform 11"/>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261271" y="9767255"/>
            <a:ext cx="6026729" cy="519745"/>
            <a:chOff x="0" y="0"/>
            <a:chExt cx="1587287" cy="136887"/>
          </a:xfrm>
        </p:grpSpPr>
        <p:sp>
          <p:nvSpPr>
            <p:cNvPr id="14" name="Freeform 14"/>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872103" y="9767255"/>
            <a:ext cx="6481944" cy="519745"/>
            <a:chOff x="0" y="0"/>
            <a:chExt cx="1707179" cy="136887"/>
          </a:xfrm>
        </p:grpSpPr>
        <p:sp>
          <p:nvSpPr>
            <p:cNvPr id="17" name="Freeform 17"/>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317063" y="1646604"/>
            <a:ext cx="11110078" cy="714375"/>
          </a:xfrm>
          <a:prstGeom prst="rect">
            <a:avLst/>
          </a:prstGeom>
        </p:spPr>
        <p:txBody>
          <a:bodyPr lIns="0" tIns="0" rIns="0" bIns="0" rtlCol="0" anchor="t">
            <a:spAutoFit/>
          </a:bodyPr>
          <a:lstStyle/>
          <a:p>
            <a:pPr marL="0" lvl="0" indent="0" algn="l">
              <a:lnSpc>
                <a:spcPts val="5760"/>
              </a:lnSpc>
              <a:spcBef>
                <a:spcPct val="0"/>
              </a:spcBef>
            </a:pPr>
            <a:r>
              <a:rPr lang="en-US" sz="4800">
                <a:solidFill>
                  <a:srgbClr val="2C4359"/>
                </a:solidFill>
                <a:latin typeface="IBM Plex Sans Bold"/>
              </a:rPr>
              <a:t>¿QUÉ SON LOS DATOS PERSONALES?</a:t>
            </a:r>
          </a:p>
        </p:txBody>
      </p:sp>
      <p:sp>
        <p:nvSpPr>
          <p:cNvPr id="20" name="TextBox 20"/>
          <p:cNvSpPr txBox="1"/>
          <p:nvPr/>
        </p:nvSpPr>
        <p:spPr>
          <a:xfrm>
            <a:off x="809598" y="3425767"/>
            <a:ext cx="9853085" cy="4610100"/>
          </a:xfrm>
          <a:prstGeom prst="rect">
            <a:avLst/>
          </a:prstGeom>
        </p:spPr>
        <p:txBody>
          <a:bodyPr lIns="0" tIns="0" rIns="0" bIns="0" rtlCol="0" anchor="t">
            <a:spAutoFit/>
          </a:bodyPr>
          <a:lstStyle/>
          <a:p>
            <a:pPr algn="just">
              <a:lnSpc>
                <a:spcPts val="3340"/>
              </a:lnSpc>
            </a:pPr>
            <a:r>
              <a:rPr lang="en-US" sz="2784">
                <a:solidFill>
                  <a:srgbClr val="2C4359"/>
                </a:solidFill>
                <a:latin typeface="IBM Plex Sans"/>
              </a:rPr>
              <a:t>Cualquier información concerniente a una persona física identificada o identificable expresada en forma numérica, alfabética, alfanumérica, gráfica, fotográfica, acústica o en cualquier otro formato. </a:t>
            </a:r>
          </a:p>
          <a:p>
            <a:pPr algn="just">
              <a:lnSpc>
                <a:spcPts val="3340"/>
              </a:lnSpc>
            </a:pPr>
            <a:endParaRPr lang="en-US" sz="2784">
              <a:solidFill>
                <a:srgbClr val="2C4359"/>
              </a:solidFill>
              <a:latin typeface="IBM Plex Sans"/>
            </a:endParaRPr>
          </a:p>
          <a:p>
            <a:pPr algn="just">
              <a:lnSpc>
                <a:spcPts val="3340"/>
              </a:lnSpc>
            </a:pPr>
            <a:r>
              <a:rPr lang="en-US" sz="2784">
                <a:solidFill>
                  <a:srgbClr val="2C4359"/>
                </a:solidFill>
                <a:latin typeface="IBM Plex Sans"/>
              </a:rPr>
              <a:t>Se considera que una persona es identificable cuando su identidad puede determinarse directa o indirectamente a través de cualquier información, siempre y cuando esto no requiera plazos, medios o actividades desproporcionadas.</a:t>
            </a:r>
          </a:p>
          <a:p>
            <a:pPr algn="just">
              <a:lnSpc>
                <a:spcPts val="3340"/>
              </a:lnSpc>
            </a:pPr>
            <a:endParaRPr lang="en-US" sz="2784">
              <a:solidFill>
                <a:srgbClr val="2C4359"/>
              </a:solidFill>
              <a:latin typeface="IBM Plex Sans"/>
            </a:endParaRPr>
          </a:p>
          <a:p>
            <a:pPr marL="0" lvl="0" indent="0" algn="just">
              <a:lnSpc>
                <a:spcPts val="3340"/>
              </a:lnSpc>
              <a:spcBef>
                <a:spcPct val="0"/>
              </a:spcBef>
            </a:pPr>
            <a:endParaRPr lang="en-US" sz="2784">
              <a:solidFill>
                <a:srgbClr val="2C4359"/>
              </a:solidFill>
              <a:latin typeface="IBM Plex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2478"/>
            <a:ext cx="6200798" cy="9594778"/>
          </a:xfrm>
          <a:custGeom>
            <a:avLst/>
            <a:gdLst/>
            <a:ahLst/>
            <a:cxnLst/>
            <a:rect l="l" t="t" r="r" b="b"/>
            <a:pathLst>
              <a:path w="6200798" h="9594778">
                <a:moveTo>
                  <a:pt x="0" y="0"/>
                </a:moveTo>
                <a:lnTo>
                  <a:pt x="6200798" y="0"/>
                </a:lnTo>
                <a:lnTo>
                  <a:pt x="6200798" y="9594777"/>
                </a:lnTo>
                <a:lnTo>
                  <a:pt x="0" y="9594777"/>
                </a:lnTo>
                <a:lnTo>
                  <a:pt x="0" y="0"/>
                </a:lnTo>
                <a:close/>
              </a:path>
            </a:pathLst>
          </a:custGeom>
          <a:blipFill>
            <a:blip r:embed="rId2"/>
            <a:stretch>
              <a:fillRect l="-9553" r="-21294"/>
            </a:stretch>
          </a:blipFill>
        </p:spPr>
      </p:sp>
      <p:sp>
        <p:nvSpPr>
          <p:cNvPr id="3" name="AutoShape 3"/>
          <p:cNvSpPr/>
          <p:nvPr/>
        </p:nvSpPr>
        <p:spPr>
          <a:xfrm rot="-3722657">
            <a:off x="155638" y="6576695"/>
            <a:ext cx="3876006" cy="7604108"/>
          </a:xfrm>
          <a:prstGeom prst="rect">
            <a:avLst/>
          </a:prstGeom>
          <a:solidFill>
            <a:srgbClr val="2C4359"/>
          </a:solidFill>
        </p:spPr>
      </p:sp>
      <p:sp>
        <p:nvSpPr>
          <p:cNvPr id="4" name="AutoShape 4"/>
          <p:cNvSpPr/>
          <p:nvPr/>
        </p:nvSpPr>
        <p:spPr>
          <a:xfrm rot="2470852">
            <a:off x="14885514" y="-2265711"/>
            <a:ext cx="7543000" cy="3964289"/>
          </a:xfrm>
          <a:prstGeom prst="rect">
            <a:avLst/>
          </a:prstGeom>
          <a:solidFill>
            <a:srgbClr val="D3D4D6"/>
          </a:solid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0791" y="8450287"/>
            <a:ext cx="3030415" cy="1316968"/>
          </a:xfrm>
          <a:custGeom>
            <a:avLst/>
            <a:gdLst/>
            <a:ahLst/>
            <a:cxnLst/>
            <a:rect l="l" t="t" r="r" b="b"/>
            <a:pathLst>
              <a:path w="3030415" h="1316968">
                <a:moveTo>
                  <a:pt x="0" y="0"/>
                </a:moveTo>
                <a:lnTo>
                  <a:pt x="3030415" y="0"/>
                </a:lnTo>
                <a:lnTo>
                  <a:pt x="3030415" y="1316968"/>
                </a:lnTo>
                <a:lnTo>
                  <a:pt x="0" y="1316968"/>
                </a:lnTo>
                <a:lnTo>
                  <a:pt x="0" y="0"/>
                </a:lnTo>
                <a:close/>
              </a:path>
            </a:pathLst>
          </a:custGeom>
          <a:blipFill>
            <a:blip r:embed="rId3"/>
            <a:stretch>
              <a:fillRect/>
            </a:stretch>
          </a:blipFill>
        </p:spPr>
      </p:sp>
      <p:grpSp>
        <p:nvGrpSpPr>
          <p:cNvPr id="9" name="Group 9"/>
          <p:cNvGrpSpPr/>
          <p:nvPr/>
        </p:nvGrpSpPr>
        <p:grpSpPr>
          <a:xfrm>
            <a:off x="12261271" y="9767255"/>
            <a:ext cx="6026729" cy="519745"/>
            <a:chOff x="0" y="0"/>
            <a:chExt cx="1587287" cy="136887"/>
          </a:xfrm>
        </p:grpSpPr>
        <p:sp>
          <p:nvSpPr>
            <p:cNvPr id="10" name="Freeform 10"/>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72103" y="9767255"/>
            <a:ext cx="6481944" cy="519745"/>
            <a:chOff x="0" y="0"/>
            <a:chExt cx="1707179" cy="136887"/>
          </a:xfrm>
        </p:grpSpPr>
        <p:sp>
          <p:nvSpPr>
            <p:cNvPr id="13" name="Freeform 13"/>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614195" y="1280902"/>
            <a:ext cx="11294152" cy="1647825"/>
          </a:xfrm>
          <a:prstGeom prst="rect">
            <a:avLst/>
          </a:prstGeom>
        </p:spPr>
        <p:txBody>
          <a:bodyPr lIns="0" tIns="0" rIns="0" bIns="0" rtlCol="0" anchor="t">
            <a:spAutoFit/>
          </a:bodyPr>
          <a:lstStyle/>
          <a:p>
            <a:pPr marL="0" lvl="0" indent="0" algn="l">
              <a:lnSpc>
                <a:spcPts val="6599"/>
              </a:lnSpc>
              <a:spcBef>
                <a:spcPct val="0"/>
              </a:spcBef>
            </a:pPr>
            <a:r>
              <a:rPr lang="en-US" sz="5499">
                <a:solidFill>
                  <a:srgbClr val="2C4359"/>
                </a:solidFill>
                <a:latin typeface="IBM Plex Sans Bold"/>
              </a:rPr>
              <a:t>¿QUÉ SON LOS DATOS PERSONALES SENSIBLES?</a:t>
            </a:r>
          </a:p>
        </p:txBody>
      </p:sp>
      <p:sp>
        <p:nvSpPr>
          <p:cNvPr id="16" name="TextBox 16"/>
          <p:cNvSpPr txBox="1"/>
          <p:nvPr/>
        </p:nvSpPr>
        <p:spPr>
          <a:xfrm>
            <a:off x="7013882" y="3964213"/>
            <a:ext cx="10494777" cy="4181475"/>
          </a:xfrm>
          <a:prstGeom prst="rect">
            <a:avLst/>
          </a:prstGeom>
        </p:spPr>
        <p:txBody>
          <a:bodyPr lIns="0" tIns="0" rIns="0" bIns="0" rtlCol="0" anchor="t">
            <a:spAutoFit/>
          </a:bodyPr>
          <a:lstStyle/>
          <a:p>
            <a:pPr algn="just">
              <a:lnSpc>
                <a:spcPts val="3749"/>
              </a:lnSpc>
            </a:pPr>
            <a:r>
              <a:rPr lang="en-US" sz="2499">
                <a:solidFill>
                  <a:srgbClr val="446969"/>
                </a:solidFill>
                <a:latin typeface="IBM Plex Sans"/>
              </a:rPr>
              <a:t>Aquéllos que se refieren a la esfera más íntima de su Titular, o cuya utilización indebida pueda dar origen a discriminación o conlleve un riesgo grave para éste. Se consideran sensibles, de manera enunciativa mas no limitativa, los Datos Personales que puedan revelar aspectos como origen racial o étnico, estado de salud pasado, presente o futuro, creencias religiosas, filosóficas y morales, opiniones políticas, datos genéticos o datos biométricos.</a:t>
            </a:r>
          </a:p>
          <a:p>
            <a:pPr algn="just">
              <a:lnSpc>
                <a:spcPts val="3749"/>
              </a:lnSpc>
            </a:pPr>
            <a:endParaRPr lang="en-US" sz="2499">
              <a:solidFill>
                <a:srgbClr val="446969"/>
              </a:solidFill>
              <a:latin typeface="IBM Plex Sans"/>
            </a:endParaRPr>
          </a:p>
          <a:p>
            <a:pPr marL="0" lvl="0" indent="0" algn="just">
              <a:lnSpc>
                <a:spcPts val="3749"/>
              </a:lnSpc>
            </a:pPr>
            <a:endParaRPr lang="en-US" sz="2499">
              <a:solidFill>
                <a:srgbClr val="446969"/>
              </a:solidFill>
              <a:latin typeface="IBM Plex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33681" y="-14514"/>
            <a:ext cx="8253059" cy="9781769"/>
          </a:xfrm>
          <a:custGeom>
            <a:avLst/>
            <a:gdLst/>
            <a:ahLst/>
            <a:cxnLst/>
            <a:rect l="l" t="t" r="r" b="b"/>
            <a:pathLst>
              <a:path w="8253059" h="9781769">
                <a:moveTo>
                  <a:pt x="0" y="0"/>
                </a:moveTo>
                <a:lnTo>
                  <a:pt x="8253059" y="0"/>
                </a:lnTo>
                <a:lnTo>
                  <a:pt x="8253059" y="9781769"/>
                </a:lnTo>
                <a:lnTo>
                  <a:pt x="0" y="9781769"/>
                </a:lnTo>
                <a:lnTo>
                  <a:pt x="0" y="0"/>
                </a:lnTo>
                <a:close/>
              </a:path>
            </a:pathLst>
          </a:custGeom>
          <a:blipFill>
            <a:blip r:embed="rId2"/>
            <a:stretch>
              <a:fillRect l="-33754" r="-45148"/>
            </a:stretch>
          </a:blipFill>
        </p:spPr>
      </p:sp>
      <p:sp>
        <p:nvSpPr>
          <p:cNvPr id="3" name="AutoShape 3"/>
          <p:cNvSpPr/>
          <p:nvPr/>
        </p:nvSpPr>
        <p:spPr>
          <a:xfrm rot="-3943644">
            <a:off x="14445457" y="-3578459"/>
            <a:ext cx="3249132" cy="7127891"/>
          </a:xfrm>
          <a:prstGeom prst="rect">
            <a:avLst/>
          </a:prstGeom>
          <a:solidFill>
            <a:srgbClr val="2C4359"/>
          </a:solidFill>
        </p:spPr>
      </p:sp>
      <p:sp>
        <p:nvSpPr>
          <p:cNvPr id="4" name="Freeform 4"/>
          <p:cNvSpPr/>
          <p:nvPr/>
        </p:nvSpPr>
        <p:spPr>
          <a:xfrm>
            <a:off x="15274635" y="106171"/>
            <a:ext cx="2654076" cy="1153417"/>
          </a:xfrm>
          <a:custGeom>
            <a:avLst/>
            <a:gdLst/>
            <a:ahLst/>
            <a:cxnLst/>
            <a:rect l="l" t="t" r="r" b="b"/>
            <a:pathLst>
              <a:path w="2654076" h="1153417">
                <a:moveTo>
                  <a:pt x="0" y="0"/>
                </a:moveTo>
                <a:lnTo>
                  <a:pt x="2654076" y="0"/>
                </a:lnTo>
                <a:lnTo>
                  <a:pt x="2654076" y="1153418"/>
                </a:lnTo>
                <a:lnTo>
                  <a:pt x="0" y="1153418"/>
                </a:lnTo>
                <a:lnTo>
                  <a:pt x="0" y="0"/>
                </a:lnTo>
                <a:close/>
              </a:path>
            </a:pathLst>
          </a:custGeom>
          <a:blipFill>
            <a:blip r:embed="rId3"/>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51226" y="553342"/>
            <a:ext cx="9459903" cy="600075"/>
          </a:xfrm>
          <a:prstGeom prst="rect">
            <a:avLst/>
          </a:prstGeom>
        </p:spPr>
        <p:txBody>
          <a:bodyPr lIns="0" tIns="0" rIns="0" bIns="0" rtlCol="0" anchor="t">
            <a:spAutoFit/>
          </a:bodyPr>
          <a:lstStyle/>
          <a:p>
            <a:pPr>
              <a:lnSpc>
                <a:spcPts val="4799"/>
              </a:lnSpc>
            </a:pPr>
            <a:r>
              <a:rPr lang="en-US" sz="3999">
                <a:solidFill>
                  <a:srgbClr val="2C4359"/>
                </a:solidFill>
                <a:latin typeface="IBM Plex Sans Bold"/>
              </a:rPr>
              <a:t>CATEGORÍAS DE DATOS PERSONALES</a:t>
            </a:r>
          </a:p>
        </p:txBody>
      </p:sp>
      <p:sp>
        <p:nvSpPr>
          <p:cNvPr id="15" name="TextBox 15"/>
          <p:cNvSpPr txBox="1"/>
          <p:nvPr/>
        </p:nvSpPr>
        <p:spPr>
          <a:xfrm>
            <a:off x="533053" y="1440786"/>
            <a:ext cx="10678099" cy="7981950"/>
          </a:xfrm>
          <a:prstGeom prst="rect">
            <a:avLst/>
          </a:prstGeom>
        </p:spPr>
        <p:txBody>
          <a:bodyPr lIns="0" tIns="0" rIns="0" bIns="0" rtlCol="0" anchor="t">
            <a:spAutoFit/>
          </a:bodyPr>
          <a:lstStyle/>
          <a:p>
            <a:pPr algn="just">
              <a:lnSpc>
                <a:spcPts val="3000"/>
              </a:lnSpc>
            </a:pPr>
            <a:r>
              <a:rPr lang="en-US" sz="2000">
                <a:solidFill>
                  <a:srgbClr val="2C4359"/>
                </a:solidFill>
                <a:latin typeface="IBM Plex Sans Bold"/>
              </a:rPr>
              <a:t>1. Datos identificativos:</a:t>
            </a:r>
            <a:r>
              <a:rPr lang="en-US" sz="2000">
                <a:solidFill>
                  <a:srgbClr val="2C4359"/>
                </a:solidFill>
                <a:latin typeface="IBM Plex Sans"/>
              </a:rPr>
              <a:t> El nombre, alias, pseudónimo, domicilio, código postal, teléfono particular, sexo, estado civil, teléfono celular, firma, clave de Registro Federal de Contribuyentes (RFC), Clave Única de Registro de Población (CURP), Clave de Elector, Matrícula del Servicio Militar Nacional, número de pasaporte, lugar y fecha de nacimiento, nacionalidad, edad, fotografía, localidad y sección electoral, y análogos. </a:t>
            </a:r>
          </a:p>
          <a:p>
            <a:pPr algn="just">
              <a:lnSpc>
                <a:spcPts val="3000"/>
              </a:lnSpc>
            </a:pPr>
            <a:endParaRPr lang="en-US" sz="2000">
              <a:solidFill>
                <a:srgbClr val="2C4359"/>
              </a:solidFill>
              <a:latin typeface="IBM Plex Sans"/>
            </a:endParaRPr>
          </a:p>
          <a:p>
            <a:pPr algn="just">
              <a:lnSpc>
                <a:spcPts val="3000"/>
              </a:lnSpc>
            </a:pPr>
            <a:r>
              <a:rPr lang="en-US" sz="2000">
                <a:solidFill>
                  <a:srgbClr val="2C4359"/>
                </a:solidFill>
                <a:latin typeface="IBM Plex Sans Bold"/>
              </a:rPr>
              <a:t>2. Datos de origen:</a:t>
            </a:r>
            <a:r>
              <a:rPr lang="en-US" sz="2000">
                <a:solidFill>
                  <a:srgbClr val="2C4359"/>
                </a:solidFill>
                <a:latin typeface="IBM Plex Sans"/>
              </a:rPr>
              <a:t> Origen, etnia, raza, color de piel, color de ojos, color y tipo de cabello, estatura, complexión, y análogos.</a:t>
            </a:r>
          </a:p>
          <a:p>
            <a:pPr algn="just">
              <a:lnSpc>
                <a:spcPts val="3000"/>
              </a:lnSpc>
            </a:pPr>
            <a:endParaRPr lang="en-US" sz="2000">
              <a:solidFill>
                <a:srgbClr val="2C4359"/>
              </a:solidFill>
              <a:latin typeface="IBM Plex Sans"/>
            </a:endParaRPr>
          </a:p>
          <a:p>
            <a:pPr algn="just">
              <a:lnSpc>
                <a:spcPts val="3000"/>
              </a:lnSpc>
            </a:pPr>
            <a:r>
              <a:rPr lang="en-US" sz="2000">
                <a:solidFill>
                  <a:srgbClr val="2C4359"/>
                </a:solidFill>
                <a:latin typeface="IBM Plex Sans Bold"/>
              </a:rPr>
              <a:t>3. Datos ideológicos:</a:t>
            </a:r>
            <a:r>
              <a:rPr lang="en-US" sz="2000">
                <a:solidFill>
                  <a:srgbClr val="2C4359"/>
                </a:solidFill>
                <a:latin typeface="IBM Plex Sans"/>
              </a:rPr>
              <a:t> Ideologías, creencias, opinión política, afiliación política, opinión pública, afiliación sindical, religión, convicción filosófica y análogos. </a:t>
            </a:r>
          </a:p>
          <a:p>
            <a:pPr algn="just">
              <a:lnSpc>
                <a:spcPts val="3000"/>
              </a:lnSpc>
            </a:pPr>
            <a:endParaRPr lang="en-US" sz="2000">
              <a:solidFill>
                <a:srgbClr val="2C4359"/>
              </a:solidFill>
              <a:latin typeface="IBM Plex Sans"/>
            </a:endParaRPr>
          </a:p>
          <a:p>
            <a:pPr algn="just">
              <a:lnSpc>
                <a:spcPts val="3000"/>
              </a:lnSpc>
            </a:pPr>
            <a:r>
              <a:rPr lang="en-US" sz="2000">
                <a:solidFill>
                  <a:srgbClr val="2C4359"/>
                </a:solidFill>
                <a:latin typeface="IBM Plex Sans Bold"/>
              </a:rPr>
              <a:t>4. Datos sobre la salud:</a:t>
            </a:r>
            <a:r>
              <a:rPr lang="en-US" sz="2000">
                <a:solidFill>
                  <a:srgbClr val="2C4359"/>
                </a:solidFill>
                <a:latin typeface="IBM Plex Sans"/>
              </a:rPr>
              <a:t> El expediente clínico de cualquier atención médica, historial médico, referencias o descripción de sintomatologías, detección de enfermedades, incapacidades médicas, discapacidades, intervenciones quirúrgicas, vacunas, consumo de estupefacientes, uso de aparatos oftalmológicos, ortopédicos, auditivos, prótesis, estado físico o mental de la persona, así como la información sobre la vida sexual, y análogos.</a:t>
            </a:r>
          </a:p>
          <a:p>
            <a:pPr algn="just">
              <a:lnSpc>
                <a:spcPts val="3000"/>
              </a:lnSpc>
            </a:pPr>
            <a:endParaRPr lang="en-US" sz="2000">
              <a:solidFill>
                <a:srgbClr val="2C4359"/>
              </a:solidFill>
              <a:latin typeface="IBM Plex Sans"/>
            </a:endParaRPr>
          </a:p>
          <a:p>
            <a:pPr algn="just">
              <a:lnSpc>
                <a:spcPts val="3000"/>
              </a:lnSpc>
            </a:pPr>
            <a:r>
              <a:rPr lang="en-US" sz="2000">
                <a:solidFill>
                  <a:srgbClr val="2C4359"/>
                </a:solidFill>
                <a:latin typeface="IBM Plex Sans Bold"/>
              </a:rPr>
              <a:t>5. Datos Laborales:</a:t>
            </a:r>
            <a:r>
              <a:rPr lang="en-US" sz="2000">
                <a:solidFill>
                  <a:srgbClr val="2C4359"/>
                </a:solidFill>
                <a:latin typeface="IBM Plex Sans"/>
              </a:rPr>
              <a:t> Número de seguridad social, documentos de reclutamiento o selección, nombramientos, incidencia, capacitación, actividades extracurriculares, referencias laborales, referencias personales, solicitud de empleo, hoja de servicio, y análogos.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26330" y="106171"/>
            <a:ext cx="8253059" cy="9781769"/>
          </a:xfrm>
          <a:custGeom>
            <a:avLst/>
            <a:gdLst/>
            <a:ahLst/>
            <a:cxnLst/>
            <a:rect l="l" t="t" r="r" b="b"/>
            <a:pathLst>
              <a:path w="8253059" h="9781769">
                <a:moveTo>
                  <a:pt x="0" y="0"/>
                </a:moveTo>
                <a:lnTo>
                  <a:pt x="8253059" y="0"/>
                </a:lnTo>
                <a:lnTo>
                  <a:pt x="8253059" y="9781770"/>
                </a:lnTo>
                <a:lnTo>
                  <a:pt x="0" y="9781770"/>
                </a:lnTo>
                <a:lnTo>
                  <a:pt x="0" y="0"/>
                </a:lnTo>
                <a:close/>
              </a:path>
            </a:pathLst>
          </a:custGeom>
          <a:blipFill>
            <a:blip r:embed="rId2"/>
            <a:stretch>
              <a:fillRect l="-38947" r="-38947"/>
            </a:stretch>
          </a:blipFill>
        </p:spPr>
      </p:sp>
      <p:sp>
        <p:nvSpPr>
          <p:cNvPr id="3" name="AutoShape 3"/>
          <p:cNvSpPr/>
          <p:nvPr/>
        </p:nvSpPr>
        <p:spPr>
          <a:xfrm rot="-1526742">
            <a:off x="-1706135" y="-3957786"/>
            <a:ext cx="10591358" cy="5278373"/>
          </a:xfrm>
          <a:prstGeom prst="rect">
            <a:avLst/>
          </a:prstGeom>
          <a:solidFill>
            <a:srgbClr val="446969"/>
          </a:solidFill>
        </p:spPr>
      </p:sp>
      <p:sp>
        <p:nvSpPr>
          <p:cNvPr id="4" name="Freeform 4"/>
          <p:cNvSpPr/>
          <p:nvPr/>
        </p:nvSpPr>
        <p:spPr>
          <a:xfrm>
            <a:off x="314256" y="280306"/>
            <a:ext cx="3444190" cy="1496788"/>
          </a:xfrm>
          <a:custGeom>
            <a:avLst/>
            <a:gdLst/>
            <a:ahLst/>
            <a:cxnLst/>
            <a:rect l="l" t="t" r="r" b="b"/>
            <a:pathLst>
              <a:path w="3444190" h="1496788">
                <a:moveTo>
                  <a:pt x="0" y="0"/>
                </a:moveTo>
                <a:lnTo>
                  <a:pt x="3444190" y="0"/>
                </a:lnTo>
                <a:lnTo>
                  <a:pt x="3444190" y="1496788"/>
                </a:lnTo>
                <a:lnTo>
                  <a:pt x="0" y="1496788"/>
                </a:lnTo>
                <a:lnTo>
                  <a:pt x="0" y="0"/>
                </a:lnTo>
                <a:close/>
              </a:path>
            </a:pathLst>
          </a:custGeom>
          <a:blipFill>
            <a:blip r:embed="rId3"/>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641625" y="728662"/>
            <a:ext cx="9459903" cy="600075"/>
          </a:xfrm>
          <a:prstGeom prst="rect">
            <a:avLst/>
          </a:prstGeom>
        </p:spPr>
        <p:txBody>
          <a:bodyPr lIns="0" tIns="0" rIns="0" bIns="0" rtlCol="0" anchor="t">
            <a:spAutoFit/>
          </a:bodyPr>
          <a:lstStyle/>
          <a:p>
            <a:pPr>
              <a:lnSpc>
                <a:spcPts val="4799"/>
              </a:lnSpc>
            </a:pPr>
            <a:r>
              <a:rPr lang="en-US" sz="3999">
                <a:solidFill>
                  <a:srgbClr val="2C4359"/>
                </a:solidFill>
                <a:latin typeface="IBM Plex Sans Bold"/>
              </a:rPr>
              <a:t>CATEGORÍAS DE DATOS PERSONALES</a:t>
            </a:r>
          </a:p>
        </p:txBody>
      </p:sp>
      <p:sp>
        <p:nvSpPr>
          <p:cNvPr id="15" name="TextBox 15"/>
          <p:cNvSpPr txBox="1"/>
          <p:nvPr/>
        </p:nvSpPr>
        <p:spPr>
          <a:xfrm>
            <a:off x="6641625" y="1657350"/>
            <a:ext cx="11239290" cy="7600950"/>
          </a:xfrm>
          <a:prstGeom prst="rect">
            <a:avLst/>
          </a:prstGeom>
        </p:spPr>
        <p:txBody>
          <a:bodyPr lIns="0" tIns="0" rIns="0" bIns="0" rtlCol="0" anchor="t">
            <a:spAutoFit/>
          </a:bodyPr>
          <a:lstStyle/>
          <a:p>
            <a:pPr algn="just">
              <a:lnSpc>
                <a:spcPts val="3000"/>
              </a:lnSpc>
            </a:pPr>
            <a:r>
              <a:rPr lang="en-US" sz="2000">
                <a:solidFill>
                  <a:srgbClr val="2C4359"/>
                </a:solidFill>
                <a:latin typeface="IBM Plex Sans Bold"/>
              </a:rPr>
              <a:t>6. Datos patrimoniales:</a:t>
            </a:r>
            <a:r>
              <a:rPr lang="en-US" sz="2000">
                <a:solidFill>
                  <a:srgbClr val="2C4359"/>
                </a:solidFill>
                <a:latin typeface="IBM Plex Sans"/>
              </a:rPr>
              <a:t> Bienes muebles e inmuebles de su propiedad, información fiscal, historial crediticio, ingresos y egresos, número de cuenta bancaria y/o CLABE interbancaria de personas físicas y morales privadas, inversiones, seguros, fianzas, servicios contratados, referencias personales, beneficiarios, dependientes económicos, decisiones patrimoniales y análogos. </a:t>
            </a:r>
          </a:p>
          <a:p>
            <a:pPr algn="just">
              <a:lnSpc>
                <a:spcPts val="3000"/>
              </a:lnSpc>
            </a:pPr>
            <a:endParaRPr lang="en-US" sz="2000">
              <a:solidFill>
                <a:srgbClr val="2C4359"/>
              </a:solidFill>
              <a:latin typeface="IBM Plex Sans"/>
            </a:endParaRPr>
          </a:p>
          <a:p>
            <a:pPr algn="just">
              <a:lnSpc>
                <a:spcPts val="3000"/>
              </a:lnSpc>
            </a:pPr>
            <a:r>
              <a:rPr lang="en-US" sz="2000">
                <a:solidFill>
                  <a:srgbClr val="2C4359"/>
                </a:solidFill>
                <a:latin typeface="IBM Plex Sans Bold"/>
              </a:rPr>
              <a:t>7. Datos sobre situación jurídica o legal:</a:t>
            </a:r>
            <a:r>
              <a:rPr lang="en-US" sz="2000">
                <a:solidFill>
                  <a:srgbClr val="2C4359"/>
                </a:solidFill>
                <a:latin typeface="IBM Plex Sans"/>
              </a:rPr>
              <a:t> La información relativa a una persona que se encuentre o haya sido sujeta a un procedimiento administrativo seguido en forma de juicio o jurisdiccional en materia laboral, civil, penal, fiscal, administrativa o de cualquier otra rama del Derecho, y análogos. </a:t>
            </a:r>
          </a:p>
          <a:p>
            <a:pPr algn="just">
              <a:lnSpc>
                <a:spcPts val="3000"/>
              </a:lnSpc>
            </a:pPr>
            <a:endParaRPr lang="en-US" sz="2000">
              <a:solidFill>
                <a:srgbClr val="2C4359"/>
              </a:solidFill>
              <a:latin typeface="IBM Plex Sans"/>
            </a:endParaRPr>
          </a:p>
          <a:p>
            <a:pPr algn="just">
              <a:lnSpc>
                <a:spcPts val="3000"/>
              </a:lnSpc>
            </a:pPr>
            <a:r>
              <a:rPr lang="en-US" sz="2000">
                <a:solidFill>
                  <a:srgbClr val="2C4359"/>
                </a:solidFill>
                <a:latin typeface="IBM Plex Sans Bold"/>
              </a:rPr>
              <a:t>8. Datos académicos:</a:t>
            </a:r>
            <a:r>
              <a:rPr lang="en-US" sz="2000">
                <a:solidFill>
                  <a:srgbClr val="2C4359"/>
                </a:solidFill>
                <a:latin typeface="IBM Plex Sans"/>
              </a:rPr>
              <a:t> Trayectoria educativa, avances de créditos, tipos de exámenes, promedio, calificaciones, títulos, cédula profesional, certificados, reconocimientos y análogos. </a:t>
            </a:r>
          </a:p>
          <a:p>
            <a:pPr algn="just">
              <a:lnSpc>
                <a:spcPts val="3000"/>
              </a:lnSpc>
            </a:pPr>
            <a:endParaRPr lang="en-US" sz="2000">
              <a:solidFill>
                <a:srgbClr val="2C4359"/>
              </a:solidFill>
              <a:latin typeface="IBM Plex Sans"/>
            </a:endParaRPr>
          </a:p>
          <a:p>
            <a:pPr algn="just">
              <a:lnSpc>
                <a:spcPts val="3000"/>
              </a:lnSpc>
            </a:pPr>
            <a:r>
              <a:rPr lang="en-US" sz="2000">
                <a:solidFill>
                  <a:srgbClr val="2C4359"/>
                </a:solidFill>
                <a:latin typeface="IBM Plex Sans Bold"/>
              </a:rPr>
              <a:t>9. Datos de tránsito y movimientos migratorios:</a:t>
            </a:r>
            <a:r>
              <a:rPr lang="en-US" sz="2000">
                <a:solidFill>
                  <a:srgbClr val="2C4359"/>
                </a:solidFill>
                <a:latin typeface="IBM Plex Sans"/>
              </a:rPr>
              <a:t> Información relativa al tránsito de las personas dentro y fuera del país, así como información migratoria, cédula migratoria, visa, pasaporte. 10.Datos electrónicos: Firma electrónica, dirección de correo electrónico, código QR. </a:t>
            </a:r>
          </a:p>
          <a:p>
            <a:pPr algn="just">
              <a:lnSpc>
                <a:spcPts val="3000"/>
              </a:lnSpc>
            </a:pPr>
            <a:endParaRPr lang="en-US" sz="2000">
              <a:solidFill>
                <a:srgbClr val="2C4359"/>
              </a:solidFill>
              <a:latin typeface="IBM Plex Sans"/>
            </a:endParaRPr>
          </a:p>
          <a:p>
            <a:pPr algn="just">
              <a:lnSpc>
                <a:spcPts val="3000"/>
              </a:lnSpc>
            </a:pPr>
            <a:r>
              <a:rPr lang="en-US" sz="2000">
                <a:solidFill>
                  <a:srgbClr val="2C4359"/>
                </a:solidFill>
                <a:latin typeface="IBM Plex Sans Bold"/>
              </a:rPr>
              <a:t>11.Datos biométricos:</a:t>
            </a:r>
            <a:r>
              <a:rPr lang="en-US" sz="2000">
                <a:solidFill>
                  <a:srgbClr val="2C4359"/>
                </a:solidFill>
                <a:latin typeface="IBM Plex Sans"/>
              </a:rPr>
              <a:t> Huella dactilar, reconocimiento facial, reconocimiento de iris, reconocimiento de la geometría de la mano, reconocimiento vascular, reconocimiento de escritura, reconocimiento de voz, reconocimiento de escritura de teclado y análogos.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863961">
            <a:off x="-4577783" y="7925341"/>
            <a:ext cx="9467266" cy="4723318"/>
          </a:xfrm>
          <a:prstGeom prst="rect">
            <a:avLst/>
          </a:prstGeom>
          <a:solidFill>
            <a:srgbClr val="ADBFCC"/>
          </a:solidFill>
        </p:spPr>
      </p:sp>
      <p:sp>
        <p:nvSpPr>
          <p:cNvPr id="3" name="AutoShape 3"/>
          <p:cNvSpPr/>
          <p:nvPr/>
        </p:nvSpPr>
        <p:spPr>
          <a:xfrm rot="-1404427">
            <a:off x="-2190707" y="-3483599"/>
            <a:ext cx="10591358" cy="5278373"/>
          </a:xfrm>
          <a:prstGeom prst="rect">
            <a:avLst/>
          </a:prstGeom>
          <a:solidFill>
            <a:srgbClr val="446969"/>
          </a:solidFill>
        </p:spPr>
      </p:sp>
      <p:sp>
        <p:nvSpPr>
          <p:cNvPr id="4" name="Freeform 4"/>
          <p:cNvSpPr/>
          <p:nvPr/>
        </p:nvSpPr>
        <p:spPr>
          <a:xfrm>
            <a:off x="321632" y="156754"/>
            <a:ext cx="4012790" cy="1743891"/>
          </a:xfrm>
          <a:custGeom>
            <a:avLst/>
            <a:gdLst/>
            <a:ahLst/>
            <a:cxnLst/>
            <a:rect l="l" t="t" r="r" b="b"/>
            <a:pathLst>
              <a:path w="4012790" h="1743891">
                <a:moveTo>
                  <a:pt x="0" y="0"/>
                </a:moveTo>
                <a:lnTo>
                  <a:pt x="4012790" y="0"/>
                </a:lnTo>
                <a:lnTo>
                  <a:pt x="4012790" y="1743892"/>
                </a:lnTo>
                <a:lnTo>
                  <a:pt x="0" y="1743892"/>
                </a:lnTo>
                <a:lnTo>
                  <a:pt x="0" y="0"/>
                </a:lnTo>
                <a:close/>
              </a:path>
            </a:pathLst>
          </a:custGeom>
          <a:blipFill>
            <a:blip r:embed="rId2"/>
            <a:stretch>
              <a:fillRect/>
            </a:stretch>
          </a:blipFill>
        </p:spPr>
      </p:sp>
      <p:grpSp>
        <p:nvGrpSpPr>
          <p:cNvPr id="5" name="Group 5"/>
          <p:cNvGrpSpPr/>
          <p:nvPr/>
        </p:nvGrpSpPr>
        <p:grpSpPr>
          <a:xfrm>
            <a:off x="0" y="9767255"/>
            <a:ext cx="6026729" cy="519745"/>
            <a:chOff x="0" y="0"/>
            <a:chExt cx="1587287" cy="136887"/>
          </a:xfrm>
        </p:grpSpPr>
        <p:sp>
          <p:nvSpPr>
            <p:cNvPr id="6" name="Freeform 6"/>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2C43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61271" y="9767255"/>
            <a:ext cx="6026729" cy="519745"/>
            <a:chOff x="0" y="0"/>
            <a:chExt cx="1587287" cy="136887"/>
          </a:xfrm>
        </p:grpSpPr>
        <p:sp>
          <p:nvSpPr>
            <p:cNvPr id="9" name="Freeform 9"/>
            <p:cNvSpPr/>
            <p:nvPr/>
          </p:nvSpPr>
          <p:spPr>
            <a:xfrm>
              <a:off x="0" y="0"/>
              <a:ext cx="1587287" cy="136888"/>
            </a:xfrm>
            <a:custGeom>
              <a:avLst/>
              <a:gdLst/>
              <a:ahLst/>
              <a:cxnLst/>
              <a:rect l="l" t="t" r="r" b="b"/>
              <a:pathLst>
                <a:path w="1587287" h="136888">
                  <a:moveTo>
                    <a:pt x="0" y="0"/>
                  </a:moveTo>
                  <a:lnTo>
                    <a:pt x="1587287" y="0"/>
                  </a:lnTo>
                  <a:lnTo>
                    <a:pt x="1587287" y="136888"/>
                  </a:lnTo>
                  <a:lnTo>
                    <a:pt x="0" y="136888"/>
                  </a:lnTo>
                  <a:close/>
                </a:path>
              </a:pathLst>
            </a:custGeom>
            <a:solidFill>
              <a:srgbClr val="D3D4D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872103" y="9767255"/>
            <a:ext cx="6481944" cy="519745"/>
            <a:chOff x="0" y="0"/>
            <a:chExt cx="1707179" cy="136887"/>
          </a:xfrm>
        </p:grpSpPr>
        <p:sp>
          <p:nvSpPr>
            <p:cNvPr id="12" name="Freeform 12"/>
            <p:cNvSpPr/>
            <p:nvPr/>
          </p:nvSpPr>
          <p:spPr>
            <a:xfrm>
              <a:off x="0" y="0"/>
              <a:ext cx="1707179" cy="136888"/>
            </a:xfrm>
            <a:custGeom>
              <a:avLst/>
              <a:gdLst/>
              <a:ahLst/>
              <a:cxnLst/>
              <a:rect l="l" t="t" r="r" b="b"/>
              <a:pathLst>
                <a:path w="1707179" h="136888">
                  <a:moveTo>
                    <a:pt x="0" y="0"/>
                  </a:moveTo>
                  <a:lnTo>
                    <a:pt x="1707179" y="0"/>
                  </a:lnTo>
                  <a:lnTo>
                    <a:pt x="1707179" y="136888"/>
                  </a:lnTo>
                  <a:lnTo>
                    <a:pt x="0" y="136888"/>
                  </a:lnTo>
                  <a:close/>
                </a:path>
              </a:pathLst>
            </a:custGeom>
            <a:solidFill>
              <a:srgbClr val="44696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2109048" y="5445026"/>
            <a:ext cx="3196083" cy="3616501"/>
          </a:xfrm>
          <a:custGeom>
            <a:avLst/>
            <a:gdLst/>
            <a:ahLst/>
            <a:cxnLst/>
            <a:rect l="l" t="t" r="r" b="b"/>
            <a:pathLst>
              <a:path w="3196083" h="3616501">
                <a:moveTo>
                  <a:pt x="0" y="0"/>
                </a:moveTo>
                <a:lnTo>
                  <a:pt x="3196082" y="0"/>
                </a:lnTo>
                <a:lnTo>
                  <a:pt x="3196082" y="3616501"/>
                </a:lnTo>
                <a:lnTo>
                  <a:pt x="0" y="3616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5"/>
          <p:cNvSpPr txBox="1"/>
          <p:nvPr/>
        </p:nvSpPr>
        <p:spPr>
          <a:xfrm>
            <a:off x="5009538" y="2187476"/>
            <a:ext cx="8007510" cy="1876425"/>
          </a:xfrm>
          <a:prstGeom prst="rect">
            <a:avLst/>
          </a:prstGeom>
        </p:spPr>
        <p:txBody>
          <a:bodyPr lIns="0" tIns="0" rIns="0" bIns="0" rtlCol="0" anchor="t">
            <a:spAutoFit/>
          </a:bodyPr>
          <a:lstStyle/>
          <a:p>
            <a:pPr algn="just">
              <a:lnSpc>
                <a:spcPts val="3700"/>
              </a:lnSpc>
            </a:pPr>
            <a:r>
              <a:rPr lang="en-US" sz="3084">
                <a:solidFill>
                  <a:srgbClr val="2C4359"/>
                </a:solidFill>
                <a:latin typeface="IBM Plex Sans"/>
              </a:rPr>
              <a:t>Persona física a quien hacen referencia o pertenecen los Datos Personales objeto del Tratamiento establecido en la Ley.</a:t>
            </a:r>
          </a:p>
          <a:p>
            <a:pPr algn="just">
              <a:lnSpc>
                <a:spcPts val="3700"/>
              </a:lnSpc>
            </a:pPr>
            <a:endParaRPr lang="en-US" sz="3084">
              <a:solidFill>
                <a:srgbClr val="2C4359"/>
              </a:solidFill>
              <a:latin typeface="IBM Plex Sans"/>
            </a:endParaRPr>
          </a:p>
        </p:txBody>
      </p:sp>
      <p:sp>
        <p:nvSpPr>
          <p:cNvPr id="16" name="TextBox 16"/>
          <p:cNvSpPr txBox="1"/>
          <p:nvPr/>
        </p:nvSpPr>
        <p:spPr>
          <a:xfrm>
            <a:off x="4734022" y="1652996"/>
            <a:ext cx="4019560" cy="495300"/>
          </a:xfrm>
          <a:prstGeom prst="rect">
            <a:avLst/>
          </a:prstGeom>
        </p:spPr>
        <p:txBody>
          <a:bodyPr lIns="0" tIns="0" rIns="0" bIns="0" rtlCol="0" anchor="t">
            <a:spAutoFit/>
          </a:bodyPr>
          <a:lstStyle/>
          <a:p>
            <a:pPr algn="l">
              <a:lnSpc>
                <a:spcPts val="3960"/>
              </a:lnSpc>
            </a:pPr>
            <a:r>
              <a:rPr lang="en-US" sz="3300" spc="-131">
                <a:solidFill>
                  <a:srgbClr val="446969"/>
                </a:solidFill>
                <a:latin typeface="IBM Plex Sans Bold"/>
              </a:rPr>
              <a:t>TITULAR</a:t>
            </a:r>
          </a:p>
        </p:txBody>
      </p:sp>
      <p:sp>
        <p:nvSpPr>
          <p:cNvPr id="17" name="TextBox 17"/>
          <p:cNvSpPr txBox="1"/>
          <p:nvPr/>
        </p:nvSpPr>
        <p:spPr>
          <a:xfrm>
            <a:off x="5705262" y="5048250"/>
            <a:ext cx="11778799" cy="4210050"/>
          </a:xfrm>
          <a:prstGeom prst="rect">
            <a:avLst/>
          </a:prstGeom>
        </p:spPr>
        <p:txBody>
          <a:bodyPr lIns="0" tIns="0" rIns="0" bIns="0" rtlCol="0" anchor="t">
            <a:spAutoFit/>
          </a:bodyPr>
          <a:lstStyle/>
          <a:p>
            <a:pPr algn="just">
              <a:lnSpc>
                <a:spcPts val="3700"/>
              </a:lnSpc>
            </a:pPr>
            <a:r>
              <a:rPr lang="en-US" sz="3084">
                <a:solidFill>
                  <a:srgbClr val="2C4359"/>
                </a:solidFill>
                <a:latin typeface="IBM Plex Sans"/>
              </a:rPr>
              <a:t>Cualquier operación o conjunto de operaciones efectuadas mediante procedimientos físicos o automatizados aplicados a los Datos Personales, relacionadas, de manera enunciativa mas no limitativa, con la obtención, uso, registro, organización, conservación, elaboración, utilización, estructuración, adaptación, modificación, extracción, consulta, comunicación, difusión, almacenamiento, posesión, acceso, manejo, aprovechamiento, Transferencia y en general cualquier uso o disposición de Datos Personales.</a:t>
            </a:r>
          </a:p>
        </p:txBody>
      </p:sp>
      <p:sp>
        <p:nvSpPr>
          <p:cNvPr id="18" name="TextBox 18"/>
          <p:cNvSpPr txBox="1"/>
          <p:nvPr/>
        </p:nvSpPr>
        <p:spPr>
          <a:xfrm>
            <a:off x="5098038" y="4368701"/>
            <a:ext cx="8221514" cy="523875"/>
          </a:xfrm>
          <a:prstGeom prst="rect">
            <a:avLst/>
          </a:prstGeom>
        </p:spPr>
        <p:txBody>
          <a:bodyPr lIns="0" tIns="0" rIns="0" bIns="0" rtlCol="0" anchor="t">
            <a:spAutoFit/>
          </a:bodyPr>
          <a:lstStyle/>
          <a:p>
            <a:pPr algn="l">
              <a:lnSpc>
                <a:spcPts val="4199"/>
              </a:lnSpc>
            </a:pPr>
            <a:r>
              <a:rPr lang="en-US" sz="3499" spc="-139">
                <a:solidFill>
                  <a:srgbClr val="446969"/>
                </a:solidFill>
                <a:latin typeface="IBM Plex Sans Bold"/>
              </a:rPr>
              <a:t>TRATAMIENTO DE DATOS PERSONALES</a:t>
            </a:r>
          </a:p>
        </p:txBody>
      </p:sp>
      <p:sp>
        <p:nvSpPr>
          <p:cNvPr id="19" name="Freeform 19"/>
          <p:cNvSpPr/>
          <p:nvPr/>
        </p:nvSpPr>
        <p:spPr>
          <a:xfrm>
            <a:off x="14226622" y="572745"/>
            <a:ext cx="1972504" cy="3491157"/>
          </a:xfrm>
          <a:custGeom>
            <a:avLst/>
            <a:gdLst/>
            <a:ahLst/>
            <a:cxnLst/>
            <a:rect l="l" t="t" r="r" b="b"/>
            <a:pathLst>
              <a:path w="1972504" h="3491157">
                <a:moveTo>
                  <a:pt x="0" y="0"/>
                </a:moveTo>
                <a:lnTo>
                  <a:pt x="1972503" y="0"/>
                </a:lnTo>
                <a:lnTo>
                  <a:pt x="1972503" y="3491156"/>
                </a:lnTo>
                <a:lnTo>
                  <a:pt x="0" y="3491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5040</Words>
  <Application>Microsoft Office PowerPoint</Application>
  <PresentationFormat>Personalizado</PresentationFormat>
  <Paragraphs>313</Paragraphs>
  <Slides>41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41</vt:i4>
      </vt:variant>
    </vt:vector>
  </HeadingPairs>
  <TitlesOfParts>
    <vt:vector size="46" baseType="lpstr">
      <vt:lpstr>Calibri</vt:lpstr>
      <vt:lpstr>IBM Plex Sans Bold</vt:lpstr>
      <vt:lpstr>Arial</vt:lpstr>
      <vt:lpstr>IBM Plex Sans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LA PROTECCIÓN DE DATOS PERSONALES EN POSESIÓN  DE SUJETOS OBLIGADOS DEL ESTADO DE PUEBLA</dc:title>
  <dc:creator>Alejandra Reyes Macías</dc:creator>
  <cp:lastModifiedBy>Alejandra Reyes Macías</cp:lastModifiedBy>
  <cp:revision>1</cp:revision>
  <dcterms:created xsi:type="dcterms:W3CDTF">2006-08-16T00:00:00Z</dcterms:created>
  <dcterms:modified xsi:type="dcterms:W3CDTF">2023-08-07T20:40:39Z</dcterms:modified>
  <dc:identifier>DAFq4jL0PIM</dc:identifier>
</cp:coreProperties>
</file>